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73" r:id="rId8"/>
    <p:sldId id="262" r:id="rId9"/>
    <p:sldId id="263" r:id="rId10"/>
    <p:sldId id="264" r:id="rId11"/>
    <p:sldId id="272" r:id="rId12"/>
    <p:sldId id="274" r:id="rId13"/>
    <p:sldId id="265" r:id="rId14"/>
    <p:sldId id="266" r:id="rId15"/>
    <p:sldId id="267" r:id="rId16"/>
    <p:sldId id="268" r:id="rId17"/>
    <p:sldId id="269" r:id="rId18"/>
    <p:sldId id="270" r:id="rId19"/>
    <p:sldId id="271" r:id="rId20"/>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2" d="100"/>
          <a:sy n="52" d="100"/>
        </p:scale>
        <p:origin x="-1968" y="-102"/>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2943DB-180C-C14B-A757-BDB49B5D8E9F}" type="datetimeFigureOut">
              <a:rPr lang="en-US" smtClean="0"/>
              <a:pPr/>
              <a:t>8/8/2011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2C5BDA-9A34-4B48-A369-56E86C100E01}"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70DB5-075F-F349-B86D-649873777F32}" type="datetimeFigureOut">
              <a:rPr lang="en-US" smtClean="0"/>
              <a:pPr/>
              <a:t>8/8/2011</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3010A-D3B5-9C45-826A-68B622EB283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96125" y="1727202"/>
            <a:ext cx="4865751" cy="4203849"/>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992192" y="2032001"/>
            <a:ext cx="4873619" cy="2299823"/>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992192" y="4398683"/>
            <a:ext cx="4873619" cy="1222188"/>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48D740E-A337-2945-9435-E97D1691400B}"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0050" y="815829"/>
            <a:ext cx="3059659" cy="154940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400050" y="2383809"/>
            <a:ext cx="3059659" cy="4960203"/>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243DE-A04B-BF41-8B54-B66D2D1C679D}"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1B7954FA-9BDE-9642-A3E0-507C1BB243C8}" type="slidenum">
              <a:rPr lang="en-US" smtClean="0"/>
              <a:pPr/>
              <a:t>‹#›</a:t>
            </a:fld>
            <a:endParaRPr lang="en-US"/>
          </a:p>
        </p:txBody>
      </p:sp>
      <p:sp>
        <p:nvSpPr>
          <p:cNvPr id="8" name="Picture Placeholder 2"/>
          <p:cNvSpPr>
            <a:spLocks noGrp="1"/>
          </p:cNvSpPr>
          <p:nvPr>
            <p:ph type="pic" idx="1"/>
          </p:nvPr>
        </p:nvSpPr>
        <p:spPr>
          <a:xfrm>
            <a:off x="3817963" y="479192"/>
            <a:ext cx="2743200" cy="7090769"/>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5C86B59-0166-BD4D-A287-A88D818C2806}"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27344" y="491068"/>
            <a:ext cx="1143000" cy="743373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11956" y="491068"/>
            <a:ext cx="5017295" cy="7433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21ED60D-6C6C-5343-B456-D21AA22657D1}"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A22CAE5-2C00-4A42-990D-EC413FDA308B}"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272655" y="4470404"/>
            <a:ext cx="6312694" cy="1960033"/>
          </a:xfrm>
        </p:spPr>
        <p:txBody>
          <a:bodyPr/>
          <a:lstStyle/>
          <a:p>
            <a:r>
              <a:rPr lang="en-US" smtClean="0"/>
              <a:t>Click to edit Master title style</a:t>
            </a:r>
            <a:endParaRPr/>
          </a:p>
        </p:txBody>
      </p:sp>
      <p:sp>
        <p:nvSpPr>
          <p:cNvPr id="3" name="Subtitle 2"/>
          <p:cNvSpPr>
            <a:spLocks noGrp="1"/>
          </p:cNvSpPr>
          <p:nvPr>
            <p:ph type="subTitle" idx="1"/>
          </p:nvPr>
        </p:nvSpPr>
        <p:spPr>
          <a:xfrm>
            <a:off x="272655" y="6361374"/>
            <a:ext cx="6312694" cy="1296895"/>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734113E-23C4-0B47-8D43-4260C7202EC3}"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
        <p:nvSpPr>
          <p:cNvPr id="9" name="Picture Placeholder 2"/>
          <p:cNvSpPr>
            <a:spLocks noGrp="1"/>
          </p:cNvSpPr>
          <p:nvPr>
            <p:ph type="pic" idx="13"/>
          </p:nvPr>
        </p:nvSpPr>
        <p:spPr>
          <a:xfrm>
            <a:off x="278235" y="484717"/>
            <a:ext cx="6301530" cy="378248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1958" y="3204194"/>
            <a:ext cx="6042422" cy="1816100"/>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411958" y="4981342"/>
            <a:ext cx="6042422" cy="2000249"/>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E95DBA-E864-2647-927F-217187AD51DF}"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956" y="143435"/>
            <a:ext cx="6031707" cy="1782608"/>
          </a:xfrm>
        </p:spPr>
        <p:txBody>
          <a:bodyPr/>
          <a:lstStyle/>
          <a:p>
            <a:r>
              <a:rPr lang="en-US" smtClean="0"/>
              <a:t>Click to edit Master title style</a:t>
            </a:r>
            <a:endParaRPr/>
          </a:p>
        </p:txBody>
      </p:sp>
      <p:sp>
        <p:nvSpPr>
          <p:cNvPr id="3" name="Content Placeholder 2"/>
          <p:cNvSpPr>
            <a:spLocks noGrp="1"/>
          </p:cNvSpPr>
          <p:nvPr>
            <p:ph sz="half" idx="1"/>
          </p:nvPr>
        </p:nvSpPr>
        <p:spPr>
          <a:xfrm>
            <a:off x="411956" y="2133601"/>
            <a:ext cx="2880360" cy="57912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3563303" y="2133601"/>
            <a:ext cx="2880360" cy="57912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DE881D4-470B-4B43-A887-481DD7D337BD}"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1956" y="143435"/>
            <a:ext cx="6031707" cy="178260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11955" y="1937634"/>
            <a:ext cx="2880360" cy="1001183"/>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11955" y="3129889"/>
            <a:ext cx="2880360" cy="4794913"/>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3563303" y="1937634"/>
            <a:ext cx="2880360" cy="1001183"/>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563303" y="3129889"/>
            <a:ext cx="2880360" cy="4794913"/>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D141A0-567E-3842-92E3-0926686760C8}" type="datetime1">
              <a:rPr lang="en-US" smtClean="0"/>
              <a:pPr/>
              <a:t>8/8/2011</a:t>
            </a:fld>
            <a:endParaRPr lang="en-US"/>
          </a:p>
        </p:txBody>
      </p:sp>
      <p:sp>
        <p:nvSpPr>
          <p:cNvPr id="8" name="Footer Placeholder 7"/>
          <p:cNvSpPr>
            <a:spLocks noGrp="1"/>
          </p:cNvSpPr>
          <p:nvPr>
            <p:ph type="ftr" sz="quarter" idx="11"/>
          </p:nvPr>
        </p:nvSpPr>
        <p:spPr/>
        <p:txBody>
          <a:bodyPr/>
          <a:lstStyle/>
          <a:p>
            <a:r>
              <a:rPr lang="en-US" smtClean="0"/>
              <a:t>Copyright 2011 J.Wyse</a:t>
            </a:r>
            <a:endParaRPr lang="en-US"/>
          </a:p>
        </p:txBody>
      </p:sp>
      <p:sp>
        <p:nvSpPr>
          <p:cNvPr id="9" name="Slide Number Placeholder 8"/>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AA601DA-4FE9-2E49-B806-127AB51E8A5C}" type="datetime1">
              <a:rPr lang="en-US" smtClean="0"/>
              <a:pPr/>
              <a:t>8/8/2011</a:t>
            </a:fld>
            <a:endParaRPr lang="en-US"/>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63C04-2F90-A544-8406-704280153DD5}" type="datetime1">
              <a:rPr lang="en-US" smtClean="0"/>
              <a:pPr/>
              <a:t>8/8/2011</a:t>
            </a:fld>
            <a:endParaRPr lang="en-US"/>
          </a:p>
        </p:txBody>
      </p:sp>
      <p:sp>
        <p:nvSpPr>
          <p:cNvPr id="3" name="Footer Placeholder 2"/>
          <p:cNvSpPr>
            <a:spLocks noGrp="1"/>
          </p:cNvSpPr>
          <p:nvPr>
            <p:ph type="ftr" sz="quarter" idx="11"/>
          </p:nvPr>
        </p:nvSpPr>
        <p:spPr/>
        <p:txBody>
          <a:bodyPr/>
          <a:lstStyle/>
          <a:p>
            <a:r>
              <a:rPr lang="en-US" smtClean="0"/>
              <a:t>Copyright 2011 J.Wyse</a:t>
            </a:r>
            <a:endParaRPr lang="en-US"/>
          </a:p>
        </p:txBody>
      </p:sp>
      <p:sp>
        <p:nvSpPr>
          <p:cNvPr id="4" name="Slide Number Placeholder 3"/>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0049" y="815829"/>
            <a:ext cx="2880360" cy="154940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3557118" y="491068"/>
            <a:ext cx="2880360" cy="7433733"/>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00049" y="2383809"/>
            <a:ext cx="2880360" cy="4960203"/>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55B88-DFAA-C748-ACFC-D9F2E41B8CC8}"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1B7954FA-9BDE-9642-A3E0-507C1BB243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956" y="143435"/>
            <a:ext cx="6031707" cy="178260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11956" y="2133601"/>
            <a:ext cx="6031707" cy="5791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222376" y="8367560"/>
            <a:ext cx="1600200" cy="486833"/>
          </a:xfrm>
          <a:prstGeom prst="rect">
            <a:avLst/>
          </a:prstGeom>
        </p:spPr>
        <p:txBody>
          <a:bodyPr vert="horz" lIns="91440" tIns="45720" rIns="91440" bIns="45720" rtlCol="0" anchor="ctr"/>
          <a:lstStyle>
            <a:lvl1pPr algn="r">
              <a:defRPr sz="1200">
                <a:solidFill>
                  <a:schemeClr val="bg1"/>
                </a:solidFill>
              </a:defRPr>
            </a:lvl1pPr>
          </a:lstStyle>
          <a:p>
            <a:fld id="{A2EF23DC-37B4-5640-98F6-41A8C2D0EB4A}" type="datetime1">
              <a:rPr lang="en-US" smtClean="0"/>
              <a:pPr/>
              <a:t>8/8/2011</a:t>
            </a:fld>
            <a:endParaRPr lang="en-US"/>
          </a:p>
        </p:txBody>
      </p:sp>
      <p:sp>
        <p:nvSpPr>
          <p:cNvPr id="5" name="Footer Placeholder 4"/>
          <p:cNvSpPr>
            <a:spLocks noGrp="1"/>
          </p:cNvSpPr>
          <p:nvPr>
            <p:ph type="ftr" sz="quarter" idx="3"/>
          </p:nvPr>
        </p:nvSpPr>
        <p:spPr>
          <a:xfrm>
            <a:off x="198345" y="8367560"/>
            <a:ext cx="3630706" cy="486833"/>
          </a:xfrm>
          <a:prstGeom prst="rect">
            <a:avLst/>
          </a:prstGeom>
        </p:spPr>
        <p:txBody>
          <a:bodyPr vert="horz" lIns="91440" tIns="45720" rIns="91440" bIns="45720" rtlCol="0" anchor="ctr"/>
          <a:lstStyle>
            <a:lvl1pPr algn="l">
              <a:defRPr sz="1200">
                <a:solidFill>
                  <a:schemeClr val="bg1"/>
                </a:solidFill>
              </a:defRPr>
            </a:lvl1pPr>
          </a:lstStyle>
          <a:p>
            <a:r>
              <a:rPr lang="en-US" smtClean="0"/>
              <a:t>Copyright 2011 J.Wyse</a:t>
            </a:r>
            <a:endParaRPr lang="en-US"/>
          </a:p>
        </p:txBody>
      </p:sp>
      <p:sp>
        <p:nvSpPr>
          <p:cNvPr id="6" name="Slide Number Placeholder 5"/>
          <p:cNvSpPr>
            <a:spLocks noGrp="1"/>
          </p:cNvSpPr>
          <p:nvPr>
            <p:ph type="sldNum" sz="quarter" idx="4"/>
          </p:nvPr>
        </p:nvSpPr>
        <p:spPr>
          <a:xfrm>
            <a:off x="5923430" y="8367560"/>
            <a:ext cx="742950" cy="486833"/>
          </a:xfrm>
          <a:prstGeom prst="rect">
            <a:avLst/>
          </a:prstGeom>
        </p:spPr>
        <p:txBody>
          <a:bodyPr vert="horz" lIns="91440" tIns="45720" rIns="91440" bIns="45720" rtlCol="0" anchor="ctr"/>
          <a:lstStyle>
            <a:lvl1pPr algn="r">
              <a:defRPr sz="3600">
                <a:solidFill>
                  <a:schemeClr val="bg1"/>
                </a:solidFill>
              </a:defRPr>
            </a:lvl1pPr>
          </a:lstStyle>
          <a:p>
            <a:fld id="{1B7954FA-9BDE-9642-A3E0-507C1BB243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ppy Kid.jpg"/>
          <p:cNvPicPr>
            <a:picLocks noChangeAspect="1"/>
          </p:cNvPicPr>
          <p:nvPr/>
        </p:nvPicPr>
        <p:blipFill>
          <a:blip r:embed="rId2"/>
          <a:stretch>
            <a:fillRect/>
          </a:stretch>
        </p:blipFill>
        <p:spPr>
          <a:xfrm>
            <a:off x="452240" y="2284287"/>
            <a:ext cx="5882738" cy="3921825"/>
          </a:xfrm>
          <a:prstGeom prst="rect">
            <a:avLst/>
          </a:prstGeom>
        </p:spPr>
      </p:pic>
      <p:sp>
        <p:nvSpPr>
          <p:cNvPr id="2" name="Title 1"/>
          <p:cNvSpPr>
            <a:spLocks noGrp="1"/>
          </p:cNvSpPr>
          <p:nvPr>
            <p:ph type="ctrTitle"/>
          </p:nvPr>
        </p:nvSpPr>
        <p:spPr>
          <a:xfrm>
            <a:off x="215463" y="575737"/>
            <a:ext cx="6441246" cy="1028037"/>
          </a:xfrm>
        </p:spPr>
        <p:txBody>
          <a:bodyPr/>
          <a:lstStyle/>
          <a:p>
            <a:r>
              <a:rPr lang="en-US" dirty="0" smtClean="0">
                <a:solidFill>
                  <a:schemeClr val="tx2">
                    <a:lumMod val="90000"/>
                    <a:lumOff val="10000"/>
                  </a:schemeClr>
                </a:solidFill>
                <a:latin typeface="Big Caslon"/>
                <a:cs typeface="Big Caslon"/>
              </a:rPr>
              <a:t>Latency and Interval Recording</a:t>
            </a:r>
            <a:endParaRPr lang="en-US" dirty="0">
              <a:solidFill>
                <a:schemeClr val="tx2">
                  <a:lumMod val="90000"/>
                  <a:lumOff val="10000"/>
                </a:schemeClr>
              </a:solidFill>
              <a:latin typeface="Big Caslon"/>
              <a:cs typeface="Big Caslon"/>
            </a:endParaRPr>
          </a:p>
        </p:txBody>
      </p:sp>
      <p:sp>
        <p:nvSpPr>
          <p:cNvPr id="3" name="Subtitle 2"/>
          <p:cNvSpPr>
            <a:spLocks noGrp="1"/>
          </p:cNvSpPr>
          <p:nvPr>
            <p:ph type="subTitle" idx="1"/>
          </p:nvPr>
        </p:nvSpPr>
        <p:spPr>
          <a:xfrm>
            <a:off x="975262" y="6899494"/>
            <a:ext cx="4873619" cy="1222188"/>
          </a:xfrm>
        </p:spPr>
        <p:txBody>
          <a:bodyPr>
            <a:normAutofit/>
          </a:bodyPr>
          <a:lstStyle/>
          <a:p>
            <a:r>
              <a:rPr lang="en-US" sz="3200" dirty="0" smtClean="0">
                <a:solidFill>
                  <a:schemeClr val="tx2">
                    <a:lumMod val="75000"/>
                    <a:lumOff val="25000"/>
                  </a:schemeClr>
                </a:solidFill>
                <a:latin typeface="Apple Chancery"/>
                <a:cs typeface="Apple Chancery"/>
              </a:rPr>
              <a:t>A Parent’s Guide</a:t>
            </a:r>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TextBox 4"/>
          <p:cNvSpPr txBox="1"/>
          <p:nvPr/>
        </p:nvSpPr>
        <p:spPr>
          <a:xfrm>
            <a:off x="4114800" y="8159116"/>
            <a:ext cx="2541913" cy="738664"/>
          </a:xfrm>
          <a:prstGeom prst="rect">
            <a:avLst/>
          </a:prstGeom>
          <a:noFill/>
        </p:spPr>
        <p:txBody>
          <a:bodyPr wrap="square" rtlCol="0">
            <a:spAutoFit/>
          </a:bodyPr>
          <a:lstStyle/>
          <a:p>
            <a:r>
              <a:rPr lang="en-US" sz="1400" b="1" dirty="0" smtClean="0">
                <a:solidFill>
                  <a:schemeClr val="bg1"/>
                </a:solidFill>
              </a:rPr>
              <a:t>Jennifer Wyse</a:t>
            </a:r>
          </a:p>
          <a:p>
            <a:r>
              <a:rPr lang="en-US" sz="1400" b="1" dirty="0" smtClean="0">
                <a:solidFill>
                  <a:schemeClr val="bg1"/>
                </a:solidFill>
              </a:rPr>
              <a:t>University of Pittsburgh</a:t>
            </a:r>
          </a:p>
          <a:p>
            <a:endParaRPr lang="en-US" sz="1400" b="1" dirty="0">
              <a:solidFill>
                <a:schemeClr val="bg1"/>
              </a:solidFill>
            </a:endParaRPr>
          </a:p>
        </p:txBody>
      </p:sp>
      <p:sp>
        <p:nvSpPr>
          <p:cNvPr id="8" name="Frame 7"/>
          <p:cNvSpPr/>
          <p:nvPr/>
        </p:nvSpPr>
        <p:spPr>
          <a:xfrm>
            <a:off x="215465" y="1688439"/>
            <a:ext cx="6441248" cy="474785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673" y="129178"/>
            <a:ext cx="6031707" cy="1197910"/>
          </a:xfrm>
        </p:spPr>
        <p:txBody>
          <a:bodyPr/>
          <a:lstStyle/>
          <a:p>
            <a:r>
              <a:rPr lang="en-US" dirty="0" smtClean="0">
                <a:latin typeface="Big Caslon"/>
                <a:cs typeface="Big Caslon"/>
              </a:rPr>
              <a:t>Interval Recording:</a:t>
            </a:r>
            <a:br>
              <a:rPr lang="en-US" dirty="0" smtClean="0">
                <a:latin typeface="Big Caslon"/>
                <a:cs typeface="Big Caslon"/>
              </a:rPr>
            </a:br>
            <a:r>
              <a:rPr lang="en-US" sz="3600" dirty="0" smtClean="0">
                <a:latin typeface="Apple Chancery"/>
                <a:cs typeface="Apple Chancery"/>
              </a:rPr>
              <a:t>What It Looks Like</a:t>
            </a: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10" name="TextBox 9"/>
          <p:cNvSpPr txBox="1"/>
          <p:nvPr/>
        </p:nvSpPr>
        <p:spPr>
          <a:xfrm>
            <a:off x="846667" y="3793063"/>
            <a:ext cx="5288758" cy="2862323"/>
          </a:xfrm>
          <a:prstGeom prst="rect">
            <a:avLst/>
          </a:prstGeom>
          <a:noFill/>
        </p:spPr>
        <p:txBody>
          <a:bodyPr wrap="square" rtlCol="0">
            <a:spAutoFit/>
          </a:bodyPr>
          <a:lstStyle/>
          <a:p>
            <a:r>
              <a:rPr lang="en-US" b="1" dirty="0" smtClean="0">
                <a:solidFill>
                  <a:srgbClr val="18579B"/>
                </a:solidFill>
              </a:rPr>
              <a:t>Step 1:</a:t>
            </a:r>
          </a:p>
          <a:p>
            <a:r>
              <a:rPr lang="en-US" dirty="0" smtClean="0"/>
              <a:t>Divide data up into five 30 second intervals. Each empty box will represent one interval.</a:t>
            </a:r>
          </a:p>
          <a:p>
            <a:r>
              <a:rPr lang="en-US" b="1" dirty="0" smtClean="0">
                <a:solidFill>
                  <a:srgbClr val="18579B"/>
                </a:solidFill>
              </a:rPr>
              <a:t>Step 2:</a:t>
            </a:r>
          </a:p>
          <a:p>
            <a:r>
              <a:rPr lang="en-US" dirty="0" smtClean="0"/>
              <a:t>For each interval, mark an “X” in the corresponding numbered box if that behavior occurs.</a:t>
            </a:r>
          </a:p>
          <a:p>
            <a:r>
              <a:rPr lang="en-US" b="1" dirty="0" smtClean="0">
                <a:solidFill>
                  <a:srgbClr val="18579B"/>
                </a:solidFill>
              </a:rPr>
              <a:t>Step 3:</a:t>
            </a:r>
          </a:p>
          <a:p>
            <a:r>
              <a:rPr lang="en-US" dirty="0" smtClean="0"/>
              <a:t>At the end of your observation, record the total number of “X” marks.</a:t>
            </a:r>
            <a:endParaRPr lang="en-US" dirty="0"/>
          </a:p>
        </p:txBody>
      </p:sp>
      <p:sp>
        <p:nvSpPr>
          <p:cNvPr id="11" name="Slide Number Placeholder 10"/>
          <p:cNvSpPr>
            <a:spLocks noGrp="1"/>
          </p:cNvSpPr>
          <p:nvPr>
            <p:ph type="sldNum" sz="quarter" idx="12"/>
          </p:nvPr>
        </p:nvSpPr>
        <p:spPr/>
        <p:txBody>
          <a:bodyPr/>
          <a:lstStyle/>
          <a:p>
            <a:fld id="{1B7954FA-9BDE-9642-A3E0-507C1BB243C8}" type="slidenum">
              <a:rPr lang="en-US" smtClean="0"/>
              <a:pPr/>
              <a:t>10</a:t>
            </a:fld>
            <a:endParaRPr lang="en-US"/>
          </a:p>
        </p:txBody>
      </p:sp>
      <p:sp>
        <p:nvSpPr>
          <p:cNvPr id="17" name="TextBox 16"/>
          <p:cNvSpPr txBox="1"/>
          <p:nvPr/>
        </p:nvSpPr>
        <p:spPr>
          <a:xfrm>
            <a:off x="634673" y="1947333"/>
            <a:ext cx="5288757" cy="1200329"/>
          </a:xfrm>
          <a:prstGeom prst="rect">
            <a:avLst/>
          </a:prstGeom>
          <a:noFill/>
        </p:spPr>
        <p:txBody>
          <a:bodyPr wrap="square" rtlCol="0">
            <a:spAutoFit/>
          </a:bodyPr>
          <a:lstStyle/>
          <a:p>
            <a:r>
              <a:rPr lang="en-US" dirty="0" smtClean="0"/>
              <a:t>On the following page, you will find an example interval recording form. This form may seem overwhelming at first. Know that it can be completed in three steps.</a:t>
            </a:r>
            <a:endParaRPr lang="en-US" dirty="0"/>
          </a:p>
        </p:txBody>
      </p:sp>
      <p:sp>
        <p:nvSpPr>
          <p:cNvPr id="20" name="Left Bracket 19"/>
          <p:cNvSpPr/>
          <p:nvPr/>
        </p:nvSpPr>
        <p:spPr>
          <a:xfrm>
            <a:off x="592668" y="3623732"/>
            <a:ext cx="507997" cy="328506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ight Bracket 20"/>
          <p:cNvSpPr/>
          <p:nvPr/>
        </p:nvSpPr>
        <p:spPr>
          <a:xfrm>
            <a:off x="5638797" y="3623733"/>
            <a:ext cx="453963" cy="328506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a:xfrm>
            <a:off x="5401733" y="8144318"/>
            <a:ext cx="1264647" cy="710075"/>
          </a:xfrm>
        </p:spPr>
        <p:txBody>
          <a:bodyPr/>
          <a:lstStyle/>
          <a:p>
            <a:fld id="{1B7954FA-9BDE-9642-A3E0-507C1BB243C8}" type="slidenum">
              <a:rPr lang="en-US" smtClean="0"/>
              <a:pPr/>
              <a:t>11</a:t>
            </a:fld>
            <a:endParaRPr lang="en-US" dirty="0"/>
          </a:p>
        </p:txBody>
      </p:sp>
      <p:graphicFrame>
        <p:nvGraphicFramePr>
          <p:cNvPr id="6" name="Table 5"/>
          <p:cNvGraphicFramePr>
            <a:graphicFrameLocks noGrp="1"/>
          </p:cNvGraphicFramePr>
          <p:nvPr/>
        </p:nvGraphicFramePr>
        <p:xfrm>
          <a:off x="451571" y="219518"/>
          <a:ext cx="6062412" cy="7915654"/>
        </p:xfrm>
        <a:graphic>
          <a:graphicData uri="http://schemas.openxmlformats.org/drawingml/2006/table">
            <a:tbl>
              <a:tblPr firstRow="1" bandRow="1">
                <a:tableStyleId>{8A107856-5554-42FB-B03E-39F5DBC370BA}</a:tableStyleId>
              </a:tblPr>
              <a:tblGrid>
                <a:gridCol w="721020"/>
                <a:gridCol w="763056"/>
                <a:gridCol w="763056"/>
                <a:gridCol w="763056"/>
                <a:gridCol w="763056"/>
                <a:gridCol w="763056"/>
                <a:gridCol w="763056"/>
                <a:gridCol w="763056"/>
              </a:tblGrid>
              <a:tr h="852455">
                <a:tc>
                  <a:txBody>
                    <a:bodyPr/>
                    <a:lstStyle/>
                    <a:p>
                      <a:r>
                        <a:rPr lang="en-US" sz="1200" dirty="0" smtClean="0"/>
                        <a:t>Interval #</a:t>
                      </a:r>
                      <a:endParaRPr lang="en-US" sz="1200" dirty="0"/>
                    </a:p>
                  </a:txBody>
                  <a:tcPr marL="68580" marR="68580" marT="60960" marB="60960"/>
                </a:tc>
                <a:tc>
                  <a:txBody>
                    <a:bodyPr/>
                    <a:lstStyle/>
                    <a:p>
                      <a:pPr algn="ctr"/>
                      <a:r>
                        <a:rPr lang="en-US" sz="1900" dirty="0" smtClean="0"/>
                        <a:t>1</a:t>
                      </a:r>
                      <a:endParaRPr lang="en-US" sz="1900" dirty="0"/>
                    </a:p>
                  </a:txBody>
                  <a:tcPr marL="68580" marR="68580" marT="60960" marB="60960"/>
                </a:tc>
                <a:tc>
                  <a:txBody>
                    <a:bodyPr/>
                    <a:lstStyle/>
                    <a:p>
                      <a:pPr algn="ctr"/>
                      <a:r>
                        <a:rPr lang="en-US" sz="1900" dirty="0" smtClean="0"/>
                        <a:t>2</a:t>
                      </a:r>
                      <a:endParaRPr lang="en-US" sz="1900" dirty="0"/>
                    </a:p>
                  </a:txBody>
                  <a:tcPr marL="68580" marR="68580" marT="60960" marB="60960"/>
                </a:tc>
                <a:tc>
                  <a:txBody>
                    <a:bodyPr/>
                    <a:lstStyle/>
                    <a:p>
                      <a:pPr algn="ctr"/>
                      <a:r>
                        <a:rPr lang="en-US" sz="1900" dirty="0" smtClean="0"/>
                        <a:t>3</a:t>
                      </a:r>
                      <a:endParaRPr lang="en-US" sz="1900" dirty="0"/>
                    </a:p>
                  </a:txBody>
                  <a:tcPr marL="68580" marR="68580" marT="60960" marB="60960"/>
                </a:tc>
                <a:tc>
                  <a:txBody>
                    <a:bodyPr/>
                    <a:lstStyle/>
                    <a:p>
                      <a:pPr algn="ctr"/>
                      <a:r>
                        <a:rPr lang="en-US" sz="1900" dirty="0" smtClean="0"/>
                        <a:t>4</a:t>
                      </a:r>
                      <a:endParaRPr lang="en-US" sz="1900" dirty="0"/>
                    </a:p>
                  </a:txBody>
                  <a:tcPr marL="68580" marR="68580" marT="60960" marB="60960"/>
                </a:tc>
                <a:tc>
                  <a:txBody>
                    <a:bodyPr/>
                    <a:lstStyle/>
                    <a:p>
                      <a:pPr algn="ctr"/>
                      <a:r>
                        <a:rPr lang="en-US" sz="1900" dirty="0" smtClean="0"/>
                        <a:t>5</a:t>
                      </a:r>
                      <a:endParaRPr lang="en-US" sz="1900" dirty="0"/>
                    </a:p>
                  </a:txBody>
                  <a:tcPr marL="68580" marR="68580" marT="60960" marB="60960"/>
                </a:tc>
                <a:tc>
                  <a:txBody>
                    <a:bodyPr/>
                    <a:lstStyle/>
                    <a:p>
                      <a:pPr algn="ctr"/>
                      <a:r>
                        <a:rPr lang="en-US" sz="1900" dirty="0" smtClean="0"/>
                        <a:t>6</a:t>
                      </a:r>
                      <a:endParaRPr lang="en-US" sz="1900" dirty="0"/>
                    </a:p>
                  </a:txBody>
                  <a:tcPr marL="68580" marR="68580" marT="60960" marB="60960"/>
                </a:tc>
                <a:tc>
                  <a:txBody>
                    <a:bodyPr/>
                    <a:lstStyle/>
                    <a:p>
                      <a:r>
                        <a:rPr lang="en-US" sz="1600" dirty="0" smtClean="0"/>
                        <a:t>Total X</a:t>
                      </a:r>
                      <a:endParaRPr lang="en-US" sz="1600"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endParaRPr lang="en-US" sz="2400" dirty="0"/>
                    </a:p>
                  </a:txBody>
                  <a:tcPr marL="68580" marR="68580" marT="60960" marB="60960"/>
                </a:tc>
                <a:tc>
                  <a:txBody>
                    <a:bodyPr/>
                    <a:lstStyle/>
                    <a:p>
                      <a:endParaRPr lang="en-US" sz="2400"/>
                    </a:p>
                  </a:txBody>
                  <a:tcPr marL="68580" marR="68580" marT="60960" marB="60960"/>
                </a:tc>
                <a:tc>
                  <a:txBody>
                    <a:bodyPr/>
                    <a:lstStyle/>
                    <a:p>
                      <a:endParaRPr lang="en-US" sz="2400"/>
                    </a:p>
                  </a:txBody>
                  <a:tcPr marL="68580" marR="68580" marT="60960" marB="60960"/>
                </a:tc>
                <a:tc>
                  <a:txBody>
                    <a:bodyPr/>
                    <a:lstStyle/>
                    <a:p>
                      <a:endParaRPr lang="en-US" sz="2400"/>
                    </a:p>
                  </a:txBody>
                  <a:tcPr marL="68580" marR="68580" marT="60960" marB="60960"/>
                </a:tc>
                <a:tc>
                  <a:txBody>
                    <a:bodyPr/>
                    <a:lstStyle/>
                    <a:p>
                      <a:endParaRPr lang="en-US" sz="2400"/>
                    </a:p>
                  </a:txBody>
                  <a:tcPr marL="68580" marR="68580" marT="60960" marB="60960"/>
                </a:tc>
                <a:tc>
                  <a:txBody>
                    <a:bodyPr/>
                    <a:lstStyle/>
                    <a:p>
                      <a:endParaRPr lang="en-US" sz="2400"/>
                    </a:p>
                  </a:txBody>
                  <a:tcPr marL="68580" marR="68580" marT="60960" marB="60960"/>
                </a:tc>
                <a:tc>
                  <a:txBody>
                    <a:bodyPr/>
                    <a:lstStyle/>
                    <a:p>
                      <a:endParaRPr lang="en-US" sz="1600"/>
                    </a:p>
                  </a:txBody>
                  <a:tcPr marL="68580" marR="68580" marT="60960" marB="60960"/>
                </a:tc>
              </a:tr>
              <a:tr h="700231">
                <a:tc>
                  <a:txBody>
                    <a:bodyPr/>
                    <a:lstStyle/>
                    <a:p>
                      <a:r>
                        <a:rPr lang="en-US" sz="1200" b="1" dirty="0" smtClean="0"/>
                        <a:t>Interval</a:t>
                      </a:r>
                      <a:r>
                        <a:rPr lang="en-US" sz="1200" b="1" baseline="0" dirty="0" smtClean="0"/>
                        <a:t>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a:t>
                      </a:r>
                      <a:r>
                        <a:rPr lang="en-US" sz="1200" baseline="0" dirty="0" smtClean="0"/>
                        <a:t> or 0</a:t>
                      </a:r>
                      <a:endParaRPr lang="en-US" sz="12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endParaRPr lang="en-US" sz="160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pPr algn="ctr"/>
                      <a:endParaRPr lang="en-US" sz="24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endParaRPr lang="en-US" sz="1600" dirty="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pPr algn="ctr"/>
                      <a:endParaRPr lang="en-US" sz="2400" dirty="0"/>
                    </a:p>
                  </a:txBody>
                  <a:tcPr marL="68580" marR="68580" marT="60960" marB="60960"/>
                </a:tc>
                <a:tc>
                  <a:txBody>
                    <a:bodyPr/>
                    <a:lstStyle/>
                    <a:p>
                      <a:endParaRPr lang="en-US" sz="1600" dirty="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dirty="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pPr algn="ctr"/>
                      <a:endParaRPr lang="en-US" sz="2400"/>
                    </a:p>
                  </a:txBody>
                  <a:tcPr marL="68580" marR="68580" marT="60960" marB="60960"/>
                </a:tc>
                <a:tc>
                  <a:txBody>
                    <a:bodyPr/>
                    <a:lstStyle/>
                    <a:p>
                      <a:pPr algn="ctr"/>
                      <a:endParaRPr lang="en-US" sz="2400" dirty="0"/>
                    </a:p>
                  </a:txBody>
                  <a:tcPr marL="68580" marR="68580" marT="60960" marB="60960"/>
                </a:tc>
                <a:tc>
                  <a:txBody>
                    <a:bodyPr/>
                    <a:lstStyle/>
                    <a:p>
                      <a:endParaRPr lang="en-US" sz="1600" dirty="0"/>
                    </a:p>
                  </a:txBody>
                  <a:tcPr marL="68580" marR="68580" marT="60960" marB="6096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98345" y="8587689"/>
            <a:ext cx="3630706" cy="486833"/>
          </a:xfrm>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a:xfrm>
            <a:off x="5875866" y="8718928"/>
            <a:ext cx="790513" cy="289607"/>
          </a:xfrm>
        </p:spPr>
        <p:txBody>
          <a:bodyPr/>
          <a:lstStyle/>
          <a:p>
            <a:fld id="{1B7954FA-9BDE-9642-A3E0-507C1BB243C8}" type="slidenum">
              <a:rPr lang="en-US" smtClean="0"/>
              <a:pPr/>
              <a:t>12</a:t>
            </a:fld>
            <a:endParaRPr lang="en-US" dirty="0"/>
          </a:p>
        </p:txBody>
      </p:sp>
      <p:graphicFrame>
        <p:nvGraphicFramePr>
          <p:cNvPr id="7" name="Table 6"/>
          <p:cNvGraphicFramePr>
            <a:graphicFrameLocks noGrp="1"/>
          </p:cNvGraphicFramePr>
          <p:nvPr/>
        </p:nvGraphicFramePr>
        <p:xfrm>
          <a:off x="451571" y="575111"/>
          <a:ext cx="6062412" cy="7915654"/>
        </p:xfrm>
        <a:graphic>
          <a:graphicData uri="http://schemas.openxmlformats.org/drawingml/2006/table">
            <a:tbl>
              <a:tblPr firstRow="1" bandRow="1">
                <a:tableStyleId>{8A107856-5554-42FB-B03E-39F5DBC370BA}</a:tableStyleId>
              </a:tblPr>
              <a:tblGrid>
                <a:gridCol w="721020"/>
                <a:gridCol w="763056"/>
                <a:gridCol w="763056"/>
                <a:gridCol w="763056"/>
                <a:gridCol w="763056"/>
                <a:gridCol w="763056"/>
                <a:gridCol w="763056"/>
                <a:gridCol w="763056"/>
              </a:tblGrid>
              <a:tr h="852455">
                <a:tc>
                  <a:txBody>
                    <a:bodyPr/>
                    <a:lstStyle/>
                    <a:p>
                      <a:r>
                        <a:rPr lang="en-US" sz="1200" dirty="0" smtClean="0"/>
                        <a:t>Interval #</a:t>
                      </a:r>
                      <a:endParaRPr lang="en-US" sz="1200" dirty="0"/>
                    </a:p>
                  </a:txBody>
                  <a:tcPr marL="68580" marR="68580" marT="60960" marB="60960"/>
                </a:tc>
                <a:tc>
                  <a:txBody>
                    <a:bodyPr/>
                    <a:lstStyle/>
                    <a:p>
                      <a:pPr algn="ctr"/>
                      <a:r>
                        <a:rPr lang="en-US" sz="1900" dirty="0" smtClean="0"/>
                        <a:t>1</a:t>
                      </a:r>
                      <a:endParaRPr lang="en-US" sz="1900" dirty="0"/>
                    </a:p>
                  </a:txBody>
                  <a:tcPr marL="68580" marR="68580" marT="60960" marB="60960"/>
                </a:tc>
                <a:tc>
                  <a:txBody>
                    <a:bodyPr/>
                    <a:lstStyle/>
                    <a:p>
                      <a:pPr algn="ctr"/>
                      <a:r>
                        <a:rPr lang="en-US" sz="1900" dirty="0" smtClean="0"/>
                        <a:t>2</a:t>
                      </a:r>
                      <a:endParaRPr lang="en-US" sz="1900" dirty="0"/>
                    </a:p>
                  </a:txBody>
                  <a:tcPr marL="68580" marR="68580" marT="60960" marB="60960"/>
                </a:tc>
                <a:tc>
                  <a:txBody>
                    <a:bodyPr/>
                    <a:lstStyle/>
                    <a:p>
                      <a:pPr algn="ctr"/>
                      <a:r>
                        <a:rPr lang="en-US" sz="1900" dirty="0" smtClean="0"/>
                        <a:t>3</a:t>
                      </a:r>
                      <a:endParaRPr lang="en-US" sz="1900" dirty="0"/>
                    </a:p>
                  </a:txBody>
                  <a:tcPr marL="68580" marR="68580" marT="60960" marB="60960"/>
                </a:tc>
                <a:tc>
                  <a:txBody>
                    <a:bodyPr/>
                    <a:lstStyle/>
                    <a:p>
                      <a:pPr algn="ctr"/>
                      <a:r>
                        <a:rPr lang="en-US" sz="1900" dirty="0" smtClean="0"/>
                        <a:t>4</a:t>
                      </a:r>
                      <a:endParaRPr lang="en-US" sz="1900" dirty="0"/>
                    </a:p>
                  </a:txBody>
                  <a:tcPr marL="68580" marR="68580" marT="60960" marB="60960"/>
                </a:tc>
                <a:tc>
                  <a:txBody>
                    <a:bodyPr/>
                    <a:lstStyle/>
                    <a:p>
                      <a:pPr algn="ctr"/>
                      <a:r>
                        <a:rPr lang="en-US" sz="1900" dirty="0" smtClean="0"/>
                        <a:t>5</a:t>
                      </a:r>
                      <a:endParaRPr lang="en-US" sz="1900" dirty="0"/>
                    </a:p>
                  </a:txBody>
                  <a:tcPr marL="68580" marR="68580" marT="60960" marB="60960"/>
                </a:tc>
                <a:tc>
                  <a:txBody>
                    <a:bodyPr/>
                    <a:lstStyle/>
                    <a:p>
                      <a:pPr algn="ctr"/>
                      <a:r>
                        <a:rPr lang="en-US" sz="1900" dirty="0" smtClean="0"/>
                        <a:t>6</a:t>
                      </a:r>
                      <a:endParaRPr lang="en-US" sz="1900" dirty="0"/>
                    </a:p>
                  </a:txBody>
                  <a:tcPr marL="68580" marR="68580" marT="60960" marB="60960"/>
                </a:tc>
                <a:tc>
                  <a:txBody>
                    <a:bodyPr/>
                    <a:lstStyle/>
                    <a:p>
                      <a:r>
                        <a:rPr lang="en-US" sz="1600" dirty="0" smtClean="0"/>
                        <a:t>Total X</a:t>
                      </a:r>
                      <a:endParaRPr lang="en-US" sz="1600"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r>
                        <a:rPr lang="en-US" sz="1600" baseline="0" dirty="0" smtClean="0"/>
                        <a:t> 4</a:t>
                      </a:r>
                      <a:endParaRPr lang="en-US" sz="1600" dirty="0"/>
                    </a:p>
                  </a:txBody>
                  <a:tcPr marL="68580" marR="68580" marT="60960" marB="60960"/>
                </a:tc>
              </a:tr>
              <a:tr h="700231">
                <a:tc>
                  <a:txBody>
                    <a:bodyPr/>
                    <a:lstStyle/>
                    <a:p>
                      <a:r>
                        <a:rPr lang="en-US" sz="1200" b="1" dirty="0" smtClean="0"/>
                        <a:t>Interval</a:t>
                      </a:r>
                      <a:r>
                        <a:rPr lang="en-US" sz="1200" b="1" baseline="0" dirty="0" smtClean="0"/>
                        <a:t>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a:t>
                      </a:r>
                      <a:r>
                        <a:rPr lang="en-US" sz="1200" baseline="0" dirty="0" smtClean="0"/>
                        <a:t> or 0</a:t>
                      </a:r>
                      <a:endParaRPr lang="en-US" sz="12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r>
                        <a:rPr lang="en-US" sz="1600" dirty="0" smtClean="0"/>
                        <a:t>3</a:t>
                      </a:r>
                      <a:endParaRPr lang="en-US" sz="1600" dirty="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r>
                        <a:rPr lang="en-US" sz="1600" dirty="0" smtClean="0"/>
                        <a:t>3</a:t>
                      </a:r>
                      <a:endParaRPr lang="en-US" sz="1600" dirty="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r>
                        <a:rPr lang="en-US" sz="1600" dirty="0" smtClean="0"/>
                        <a:t>0</a:t>
                      </a:r>
                      <a:endParaRPr lang="en-US" sz="1600" dirty="0"/>
                    </a:p>
                  </a:txBody>
                  <a:tcPr marL="68580" marR="68580" marT="60960" marB="60960"/>
                </a:tc>
                <a:tc>
                  <a:txBody>
                    <a:bodyPr/>
                    <a:lstStyle/>
                    <a:p>
                      <a:pPr algn="ctr"/>
                      <a:r>
                        <a:rPr lang="en-US" sz="1600" dirty="0" smtClean="0"/>
                        <a:t>0</a:t>
                      </a:r>
                      <a:endParaRPr lang="en-US" sz="1600" dirty="0"/>
                    </a:p>
                  </a:txBody>
                  <a:tcPr marL="68580" marR="68580" marT="60960" marB="60960"/>
                </a:tc>
                <a:tc>
                  <a:txBody>
                    <a:bodyPr/>
                    <a:lstStyle/>
                    <a:p>
                      <a:pPr algn="ctr"/>
                      <a:r>
                        <a:rPr lang="en-US" sz="1600" dirty="0" smtClean="0"/>
                        <a:t>0</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0</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r>
                        <a:rPr lang="en-US" sz="1600" dirty="0" smtClean="0"/>
                        <a:t>1</a:t>
                      </a:r>
                      <a:endParaRPr lang="en-US" sz="1600" dirty="0"/>
                    </a:p>
                  </a:txBody>
                  <a:tcPr marL="68580" marR="68580" marT="60960" marB="60960"/>
                </a:tc>
              </a:tr>
              <a:tr h="700231">
                <a:tc>
                  <a:txBody>
                    <a:bodyPr/>
                    <a:lstStyle/>
                    <a:p>
                      <a:r>
                        <a:rPr lang="en-US" sz="1200" b="1" dirty="0" smtClean="0"/>
                        <a:t>Interval #</a:t>
                      </a:r>
                      <a:endParaRPr lang="en-US" sz="1200" b="1" dirty="0"/>
                    </a:p>
                  </a:txBody>
                  <a:tcPr marL="68580" marR="68580" marT="60960" marB="60960"/>
                </a:tc>
                <a:tc>
                  <a:txBody>
                    <a:bodyPr/>
                    <a:lstStyle/>
                    <a:p>
                      <a:pPr algn="ctr"/>
                      <a:r>
                        <a:rPr lang="en-US" sz="1900" b="1" dirty="0" smtClean="0"/>
                        <a:t>1</a:t>
                      </a:r>
                      <a:endParaRPr lang="en-US" sz="1900" b="1" dirty="0"/>
                    </a:p>
                  </a:txBody>
                  <a:tcPr marL="68580" marR="68580" marT="60960" marB="60960"/>
                </a:tc>
                <a:tc>
                  <a:txBody>
                    <a:bodyPr/>
                    <a:lstStyle/>
                    <a:p>
                      <a:pPr algn="ctr"/>
                      <a:r>
                        <a:rPr lang="en-US" sz="1900" b="1" dirty="0" smtClean="0"/>
                        <a:t>2</a:t>
                      </a:r>
                      <a:endParaRPr lang="en-US" sz="1900" b="1" dirty="0"/>
                    </a:p>
                  </a:txBody>
                  <a:tcPr marL="68580" marR="68580" marT="60960" marB="60960"/>
                </a:tc>
                <a:tc>
                  <a:txBody>
                    <a:bodyPr/>
                    <a:lstStyle/>
                    <a:p>
                      <a:pPr algn="ctr"/>
                      <a:r>
                        <a:rPr lang="en-US" sz="1900" b="1" dirty="0" smtClean="0"/>
                        <a:t>3</a:t>
                      </a:r>
                      <a:endParaRPr lang="en-US" sz="1900" b="1" dirty="0"/>
                    </a:p>
                  </a:txBody>
                  <a:tcPr marL="68580" marR="68580" marT="60960" marB="60960"/>
                </a:tc>
                <a:tc>
                  <a:txBody>
                    <a:bodyPr/>
                    <a:lstStyle/>
                    <a:p>
                      <a:pPr algn="ctr"/>
                      <a:r>
                        <a:rPr lang="en-US" sz="1900" b="1" dirty="0" smtClean="0"/>
                        <a:t>4</a:t>
                      </a:r>
                      <a:endParaRPr lang="en-US" sz="1900" b="1" dirty="0"/>
                    </a:p>
                  </a:txBody>
                  <a:tcPr marL="68580" marR="68580" marT="60960" marB="60960"/>
                </a:tc>
                <a:tc>
                  <a:txBody>
                    <a:bodyPr/>
                    <a:lstStyle/>
                    <a:p>
                      <a:pPr algn="ctr"/>
                      <a:r>
                        <a:rPr lang="en-US" sz="1900" b="1" dirty="0" smtClean="0"/>
                        <a:t>5</a:t>
                      </a:r>
                      <a:endParaRPr lang="en-US" sz="1900" b="1" dirty="0"/>
                    </a:p>
                  </a:txBody>
                  <a:tcPr marL="68580" marR="68580" marT="60960" marB="60960"/>
                </a:tc>
                <a:tc>
                  <a:txBody>
                    <a:bodyPr/>
                    <a:lstStyle/>
                    <a:p>
                      <a:pPr algn="ctr"/>
                      <a:r>
                        <a:rPr lang="en-US" sz="1900" b="1" dirty="0" smtClean="0"/>
                        <a:t>6</a:t>
                      </a:r>
                      <a:endParaRPr lang="en-US" sz="1900" b="1" dirty="0"/>
                    </a:p>
                  </a:txBody>
                  <a:tcPr marL="68580" marR="68580" marT="60960" marB="60960"/>
                </a:tc>
                <a:tc>
                  <a:txBody>
                    <a:bodyPr/>
                    <a:lstStyle/>
                    <a:p>
                      <a:r>
                        <a:rPr lang="en-US" sz="1600" b="1" dirty="0" smtClean="0"/>
                        <a:t>Total X</a:t>
                      </a:r>
                      <a:endParaRPr lang="en-US" sz="1600" b="1" dirty="0"/>
                    </a:p>
                  </a:txBody>
                  <a:tcPr marL="68580" marR="68580" marT="60960" marB="60960"/>
                </a:tc>
              </a:tr>
              <a:tr h="852455">
                <a:tc>
                  <a:txBody>
                    <a:bodyPr/>
                    <a:lstStyle/>
                    <a:p>
                      <a:r>
                        <a:rPr lang="en-US" sz="1200" dirty="0" smtClean="0"/>
                        <a:t>X or O</a:t>
                      </a:r>
                      <a:endParaRPr lang="en-US" sz="12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X</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pPr algn="ctr"/>
                      <a:r>
                        <a:rPr lang="en-US" sz="1600" dirty="0" smtClean="0"/>
                        <a:t>O</a:t>
                      </a:r>
                      <a:endParaRPr lang="en-US" sz="1600" dirty="0"/>
                    </a:p>
                  </a:txBody>
                  <a:tcPr marL="68580" marR="68580" marT="60960" marB="60960"/>
                </a:tc>
                <a:tc>
                  <a:txBody>
                    <a:bodyPr/>
                    <a:lstStyle/>
                    <a:p>
                      <a:r>
                        <a:rPr lang="en-US" sz="1600" dirty="0" smtClean="0"/>
                        <a:t>1</a:t>
                      </a:r>
                      <a:endParaRPr lang="en-US" sz="1600" dirty="0"/>
                    </a:p>
                  </a:txBody>
                  <a:tcPr marL="68580" marR="68580" marT="60960" marB="60960"/>
                </a:tc>
              </a:tr>
            </a:tbl>
          </a:graphicData>
        </a:graphic>
      </p:graphicFrame>
      <p:sp>
        <p:nvSpPr>
          <p:cNvPr id="8" name="TextBox 7"/>
          <p:cNvSpPr txBox="1"/>
          <p:nvPr/>
        </p:nvSpPr>
        <p:spPr>
          <a:xfrm>
            <a:off x="778933" y="205779"/>
            <a:ext cx="5452534" cy="369332"/>
          </a:xfrm>
          <a:prstGeom prst="rect">
            <a:avLst/>
          </a:prstGeom>
          <a:noFill/>
        </p:spPr>
        <p:txBody>
          <a:bodyPr wrap="square" rtlCol="0">
            <a:spAutoFit/>
          </a:bodyPr>
          <a:lstStyle/>
          <a:p>
            <a:pPr algn="ctr"/>
            <a:r>
              <a:rPr lang="en-US" b="1" dirty="0" smtClean="0"/>
              <a:t>Interval Recording for Monica</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56" y="538623"/>
            <a:ext cx="6031707" cy="1099580"/>
          </a:xfrm>
        </p:spPr>
        <p:txBody>
          <a:bodyPr/>
          <a:lstStyle/>
          <a:p>
            <a:r>
              <a:rPr lang="en-US" dirty="0" smtClean="0">
                <a:latin typeface="Big Caslon"/>
                <a:cs typeface="Big Caslon"/>
              </a:rPr>
              <a:t>Frequently Asked Questions</a:t>
            </a:r>
            <a:endParaRPr lang="en-US" dirty="0">
              <a:latin typeface="Big Caslon"/>
              <a:cs typeface="Big Caslon"/>
            </a:endParaRPr>
          </a:p>
        </p:txBody>
      </p:sp>
      <p:sp>
        <p:nvSpPr>
          <p:cNvPr id="3" name="Content Placeholder 2"/>
          <p:cNvSpPr>
            <a:spLocks noGrp="1"/>
          </p:cNvSpPr>
          <p:nvPr>
            <p:ph idx="1"/>
          </p:nvPr>
        </p:nvSpPr>
        <p:spPr>
          <a:xfrm>
            <a:off x="411956" y="1936875"/>
            <a:ext cx="6031707" cy="5791200"/>
          </a:xfrm>
        </p:spPr>
        <p:txBody>
          <a:bodyPr/>
          <a:lstStyle/>
          <a:p>
            <a:pPr>
              <a:buNone/>
            </a:pPr>
            <a:r>
              <a:rPr lang="en-US" sz="1600" dirty="0" smtClean="0"/>
              <a:t>Q:	Is my child an appropriate age to do interval or latency recording? </a:t>
            </a:r>
            <a:endParaRPr lang="en-US" sz="1600" dirty="0" smtClean="0">
              <a:solidFill>
                <a:srgbClr val="3F8DE2"/>
              </a:solidFill>
            </a:endParaRPr>
          </a:p>
          <a:p>
            <a:pPr>
              <a:buNone/>
            </a:pPr>
            <a:r>
              <a:rPr lang="en-US" sz="1600" dirty="0" smtClean="0">
                <a:solidFill>
                  <a:srgbClr val="3F8DE2"/>
                </a:solidFill>
              </a:rPr>
              <a:t>A:	Simply put, yes. Recording behaviors are simply a part of the intervention process that will help you and other professionals to monitor effectiveness. Recording behavior can help you understand behavior at </a:t>
            </a:r>
            <a:r>
              <a:rPr lang="en-US" sz="1600" u="sng" dirty="0" smtClean="0">
                <a:solidFill>
                  <a:srgbClr val="3F8DE2"/>
                </a:solidFill>
              </a:rPr>
              <a:t>any</a:t>
            </a:r>
            <a:r>
              <a:rPr lang="en-US" sz="1600" dirty="0" smtClean="0">
                <a:solidFill>
                  <a:srgbClr val="3F8DE2"/>
                </a:solidFill>
              </a:rPr>
              <a:t> age.</a:t>
            </a:r>
            <a:endParaRPr lang="en-US" sz="1600" dirty="0" smtClean="0">
              <a:solidFill>
                <a:schemeClr val="bg2">
                  <a:lumMod val="50000"/>
                </a:schemeClr>
              </a:solidFill>
            </a:endParaRPr>
          </a:p>
          <a:p>
            <a:pPr>
              <a:buNone/>
            </a:pPr>
            <a:r>
              <a:rPr lang="en-US" sz="1600" dirty="0" smtClean="0">
                <a:solidFill>
                  <a:schemeClr val="bg2">
                    <a:lumMod val="25000"/>
                  </a:schemeClr>
                </a:solidFill>
              </a:rPr>
              <a:t>Q:	How do I know when to use interval recording versus latency recording?</a:t>
            </a:r>
          </a:p>
          <a:p>
            <a:pPr>
              <a:buNone/>
            </a:pPr>
            <a:r>
              <a:rPr lang="en-US" sz="1600" dirty="0" smtClean="0">
                <a:solidFill>
                  <a:schemeClr val="bg2">
                    <a:lumMod val="50000"/>
                  </a:schemeClr>
                </a:solidFill>
              </a:rPr>
              <a:t>A:	</a:t>
            </a:r>
            <a:r>
              <a:rPr lang="en-US" sz="1600" dirty="0" smtClean="0">
                <a:solidFill>
                  <a:schemeClr val="tx2">
                    <a:lumMod val="50000"/>
                    <a:lumOff val="50000"/>
                  </a:schemeClr>
                </a:solidFill>
              </a:rPr>
              <a:t>The type of observational method that you will use will depend on the behavior your want to observe. If it is a behavior that occurs frequently and you want to see how often the behavior is happening, interval recording will be an effective choice. If you are measuring a behavior that requires a measurement of time lapse, like following directions, the best choice would be latency recording.</a:t>
            </a:r>
            <a:endParaRPr lang="en-US" sz="1600" dirty="0" smtClean="0">
              <a:solidFill>
                <a:schemeClr val="bg2">
                  <a:lumMod val="50000"/>
                </a:schemeClr>
              </a:solidFill>
            </a:endParaRPr>
          </a:p>
          <a:p>
            <a:pPr>
              <a:buFont typeface="+mj-lt"/>
              <a:buAutoNum type="arabicPeriod"/>
            </a:pPr>
            <a:endParaRPr lang="en-US" sz="1800" dirty="0" smtClean="0">
              <a:solidFill>
                <a:schemeClr val="bg2">
                  <a:lumMod val="50000"/>
                </a:schemeClr>
              </a:solidFill>
            </a:endParaRPr>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a:xfrm>
            <a:off x="5486400" y="8077200"/>
            <a:ext cx="1179980" cy="777193"/>
          </a:xfrm>
        </p:spPr>
        <p:txBody>
          <a:bodyPr/>
          <a:lstStyle/>
          <a:p>
            <a:fld id="{1B7954FA-9BDE-9642-A3E0-507C1BB243C8}"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56" y="660406"/>
            <a:ext cx="6031707" cy="977776"/>
          </a:xfrm>
        </p:spPr>
        <p:txBody>
          <a:bodyPr/>
          <a:lstStyle/>
          <a:p>
            <a:r>
              <a:rPr lang="en-US" dirty="0" smtClean="0">
                <a:latin typeface="Big Caslon"/>
                <a:cs typeface="Big Caslon"/>
              </a:rPr>
              <a:t>Discussion Questions</a:t>
            </a:r>
            <a:endParaRPr lang="en-US" dirty="0">
              <a:latin typeface="Big Caslon"/>
              <a:cs typeface="Big Caslon"/>
            </a:endParaRP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1800" dirty="0" smtClean="0"/>
              <a:t>What are some examples of behaviors that would be observed and recorded with interval recording?</a:t>
            </a:r>
          </a:p>
          <a:p>
            <a:pPr marL="457200" indent="-457200">
              <a:buFont typeface="+mj-lt"/>
              <a:buAutoNum type="arabicPeriod"/>
            </a:pPr>
            <a:r>
              <a:rPr lang="en-US" sz="1800" dirty="0" smtClean="0"/>
              <a:t>What are some examples of behaviors that would be observed and recorded with latency recording?</a:t>
            </a:r>
          </a:p>
          <a:p>
            <a:pPr marL="457200" indent="-457200">
              <a:buFont typeface="+mj-lt"/>
              <a:buAutoNum type="arabicPeriod"/>
            </a:pPr>
            <a:r>
              <a:rPr lang="en-US" sz="1800" dirty="0" smtClean="0"/>
              <a:t>As previously mentioned, working collaboratively with teachers and other professionals involved in your child’s life is an important component of the intervention process. Who are the other professionals involved that it would benefit from recording data of your child’s behaviors?</a:t>
            </a:r>
          </a:p>
          <a:p>
            <a:pPr marL="457200" indent="-457200">
              <a:buFont typeface="+mj-lt"/>
              <a:buAutoNum type="arabicPeriod"/>
            </a:pPr>
            <a:r>
              <a:rPr lang="en-US" sz="1800" dirty="0" smtClean="0"/>
              <a:t>How could the results of interval and/or latency results benefit your child’s intervention process?</a:t>
            </a:r>
            <a:endParaRPr lang="en-US" sz="1800"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a:xfrm>
            <a:off x="5350933" y="7924802"/>
            <a:ext cx="1315447" cy="929592"/>
          </a:xfrm>
        </p:spPr>
        <p:txBody>
          <a:bodyPr/>
          <a:lstStyle/>
          <a:p>
            <a:fld id="{1B7954FA-9BDE-9642-A3E0-507C1BB243C8}"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56" y="367384"/>
            <a:ext cx="6031707" cy="958477"/>
          </a:xfrm>
        </p:spPr>
        <p:txBody>
          <a:bodyPr/>
          <a:lstStyle/>
          <a:p>
            <a:r>
              <a:rPr lang="en-US" dirty="0" smtClean="0"/>
              <a:t>References</a:t>
            </a:r>
            <a:endParaRPr lang="en-US" dirty="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Content Placeholder 4"/>
          <p:cNvSpPr>
            <a:spLocks noGrp="1"/>
          </p:cNvSpPr>
          <p:nvPr>
            <p:ph idx="1"/>
          </p:nvPr>
        </p:nvSpPr>
        <p:spPr>
          <a:xfrm>
            <a:off x="198344" y="1590057"/>
            <a:ext cx="6435687" cy="6777503"/>
          </a:xfrm>
        </p:spPr>
        <p:txBody>
          <a:bodyPr wrap="square">
            <a:noAutofit/>
          </a:bodyPr>
          <a:lstStyle/>
          <a:p>
            <a:pPr marL="457200" indent="-457200">
              <a:buFont typeface="+mj-lt"/>
              <a:buAutoNum type="arabicPeriod"/>
            </a:pPr>
            <a:r>
              <a:rPr lang="en-US" sz="1400" dirty="0" smtClean="0">
                <a:solidFill>
                  <a:schemeClr val="accent1"/>
                </a:solidFill>
              </a:rPr>
              <a:t>Alberto, P. A., &amp; Troutman, A. C. (2006). Procedures for collecting data. In </a:t>
            </a:r>
            <a:r>
              <a:rPr lang="en-US" sz="1400" i="1" dirty="0" smtClean="0">
                <a:solidFill>
                  <a:schemeClr val="accent1"/>
                </a:solidFill>
              </a:rPr>
              <a:t>Applied behavior analysis for teachers (7th ed., pp. 53-93). Columbus, Ohio: Pearson Prentice Hall.</a:t>
            </a:r>
          </a:p>
          <a:p>
            <a:pPr marL="457200" indent="-457200">
              <a:buFont typeface="+mj-lt"/>
              <a:buAutoNum type="arabicPeriod"/>
            </a:pPr>
            <a:r>
              <a:rPr lang="en-US" sz="1400" dirty="0" smtClean="0">
                <a:solidFill>
                  <a:schemeClr val="accent1"/>
                </a:solidFill>
              </a:rPr>
              <a:t>Filter, K. J., &amp; Horner, R. H. (2009). Function-based academic intervention for problem behavior.</a:t>
            </a:r>
            <a:r>
              <a:rPr lang="en-US" sz="1400" i="1" dirty="0" smtClean="0">
                <a:solidFill>
                  <a:schemeClr val="accent1"/>
                </a:solidFill>
              </a:rPr>
              <a:t> Education and Treatment of Children, 32</a:t>
            </a:r>
            <a:r>
              <a:rPr lang="en-US" sz="1400" dirty="0" smtClean="0">
                <a:solidFill>
                  <a:schemeClr val="accent1"/>
                </a:solidFill>
              </a:rPr>
              <a:t>(1), 1-19</a:t>
            </a:r>
            <a:r>
              <a:rPr lang="en-US" sz="1400" i="1" dirty="0" smtClean="0">
                <a:solidFill>
                  <a:schemeClr val="accent1"/>
                </a:solidFill>
              </a:rPr>
              <a:t>.</a:t>
            </a:r>
          </a:p>
          <a:p>
            <a:pPr marL="457200" indent="-457200">
              <a:buNone/>
            </a:pPr>
            <a:r>
              <a:rPr lang="en-US" sz="1400" dirty="0" smtClean="0">
                <a:solidFill>
                  <a:schemeClr val="accent1"/>
                </a:solidFill>
              </a:rPr>
              <a:t>	  Dr. Kevin J. Filter is an assistant professor at the University of Minnesota.  His co-author, Robert H. Horner, is a professor of special education in the School of Education at the University of Oregon. He is also the director of Educational Community Supports. In this study the effectiveness of function-based interventions was compared to that of non-function based interventions.  Two fourth grade students were chosen for the study, both identified with the most serious of behavioral problems within their particular classrooms. For each student, two interventions are implemented: one that is based on the identified function of their problem behavior, and one that is not matched with the behavioral function but has been otherwise noted as effective in other circumstances.  The study found that for both students the function-based intervention was more effective in eliminating problem behaviors, and in turn, allowing for greater academic success.  This research shows the importance of finding the function of the behavior, a process that involves the use of data recording strategies such as latency and interval recording. </a:t>
            </a:r>
          </a:p>
        </p:txBody>
      </p:sp>
      <p:sp>
        <p:nvSpPr>
          <p:cNvPr id="6" name="Slide Number Placeholder 5"/>
          <p:cNvSpPr>
            <a:spLocks noGrp="1"/>
          </p:cNvSpPr>
          <p:nvPr>
            <p:ph type="sldNum" sz="quarter" idx="12"/>
          </p:nvPr>
        </p:nvSpPr>
        <p:spPr>
          <a:xfrm>
            <a:off x="5418667" y="8009468"/>
            <a:ext cx="1247713" cy="844926"/>
          </a:xfrm>
        </p:spPr>
        <p:txBody>
          <a:bodyPr/>
          <a:lstStyle/>
          <a:p>
            <a:fld id="{1B7954FA-9BDE-9642-A3E0-507C1BB243C8}"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endParaRPr lang="en-US" dirty="0" smtClean="0"/>
          </a:p>
          <a:p>
            <a:pPr>
              <a:buNone/>
            </a:pPr>
            <a:endParaRPr lang="en-US" dirty="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TextBox 4"/>
          <p:cNvSpPr txBox="1"/>
          <p:nvPr/>
        </p:nvSpPr>
        <p:spPr>
          <a:xfrm>
            <a:off x="411958" y="604729"/>
            <a:ext cx="6210734" cy="7909856"/>
          </a:xfrm>
          <a:prstGeom prst="rect">
            <a:avLst/>
          </a:prstGeom>
          <a:noFill/>
        </p:spPr>
        <p:txBody>
          <a:bodyPr wrap="square" rtlCol="0">
            <a:spAutoFit/>
          </a:bodyPr>
          <a:lstStyle/>
          <a:p>
            <a:pPr marL="457200" indent="-457200">
              <a:buFont typeface="+mj-lt"/>
              <a:buAutoNum type="arabicPeriod" startAt="3"/>
            </a:pPr>
            <a:r>
              <a:rPr lang="en-US" sz="1400" dirty="0" err="1">
                <a:solidFill>
                  <a:srgbClr val="2C7C9F"/>
                </a:solidFill>
              </a:rPr>
              <a:t>Heiman</a:t>
            </a:r>
            <a:r>
              <a:rPr lang="en-US" sz="1400" dirty="0">
                <a:solidFill>
                  <a:srgbClr val="2C7C9F"/>
                </a:solidFill>
              </a:rPr>
              <a:t>, T. (2002). Parents of children with disabilities: Resilience, coping, and future expectations.</a:t>
            </a:r>
            <a:r>
              <a:rPr lang="en-US" sz="1400" i="1" dirty="0">
                <a:solidFill>
                  <a:srgbClr val="2C7C9F"/>
                </a:solidFill>
              </a:rPr>
              <a:t> Journal of Developmental and Physical Disabilities, 14</a:t>
            </a:r>
            <a:r>
              <a:rPr lang="en-US" sz="1400" dirty="0">
                <a:solidFill>
                  <a:srgbClr val="2C7C9F"/>
                </a:solidFill>
              </a:rPr>
              <a:t>(2), 159-171</a:t>
            </a:r>
            <a:r>
              <a:rPr lang="en-US" sz="1400" dirty="0" smtClean="0">
                <a:solidFill>
                  <a:srgbClr val="2C7C9F"/>
                </a:solidFill>
              </a:rPr>
              <a:t>.</a:t>
            </a:r>
          </a:p>
          <a:p>
            <a:pPr marL="457200" indent="-457200"/>
            <a:r>
              <a:rPr lang="en-US" sz="1400" dirty="0" smtClean="0">
                <a:solidFill>
                  <a:srgbClr val="2C7C9F"/>
                </a:solidFill>
              </a:rPr>
              <a:t>	  </a:t>
            </a:r>
          </a:p>
          <a:p>
            <a:pPr marL="457200" indent="-457200"/>
            <a:r>
              <a:rPr lang="en-US" sz="1400" dirty="0">
                <a:solidFill>
                  <a:srgbClr val="2C7C9F"/>
                </a:solidFill>
              </a:rPr>
              <a:t>	</a:t>
            </a:r>
            <a:r>
              <a:rPr lang="en-US" sz="1400" dirty="0" smtClean="0">
                <a:solidFill>
                  <a:srgbClr val="2C7C9F"/>
                </a:solidFill>
              </a:rPr>
              <a:t> Dr</a:t>
            </a:r>
            <a:r>
              <a:rPr lang="en-US" sz="1400" dirty="0">
                <a:solidFill>
                  <a:srgbClr val="2C7C9F"/>
                </a:solidFill>
              </a:rPr>
              <a:t>. </a:t>
            </a:r>
            <a:r>
              <a:rPr lang="en-US" sz="1400" dirty="0" err="1">
                <a:solidFill>
                  <a:srgbClr val="2C7C9F"/>
                </a:solidFill>
              </a:rPr>
              <a:t>Tali</a:t>
            </a:r>
            <a:r>
              <a:rPr lang="en-US" sz="1400" dirty="0">
                <a:solidFill>
                  <a:srgbClr val="2C7C9F"/>
                </a:solidFill>
              </a:rPr>
              <a:t> </a:t>
            </a:r>
            <a:r>
              <a:rPr lang="en-US" sz="1400" dirty="0" err="1">
                <a:solidFill>
                  <a:srgbClr val="2C7C9F"/>
                </a:solidFill>
              </a:rPr>
              <a:t>Heiman</a:t>
            </a:r>
            <a:r>
              <a:rPr lang="en-US" sz="1400" dirty="0">
                <a:solidFill>
                  <a:srgbClr val="2C7C9F"/>
                </a:solidFill>
              </a:rPr>
              <a:t> has published a significant amount of work regarding children with learning disabilities. A senior lecturer in the School of Education at Open University of Israel, Dr. </a:t>
            </a:r>
            <a:r>
              <a:rPr lang="en-US" sz="1400" dirty="0" err="1">
                <a:solidFill>
                  <a:srgbClr val="2C7C9F"/>
                </a:solidFill>
              </a:rPr>
              <a:t>Heiman’s</a:t>
            </a:r>
            <a:r>
              <a:rPr lang="en-US" sz="1400" dirty="0">
                <a:solidFill>
                  <a:srgbClr val="2C7C9F"/>
                </a:solidFill>
              </a:rPr>
              <a:t> research focuses on areas such as: social and coping skills and help from family and friends, inclusion into society, and learning skills of children with learning disabilities. In this particular study, thirty-two parents with a child with special needs were interviewed to examine the parent’s resilience to that disability. Moreover, it would serve as a tool to help assess the need for further interventions and programs to help parents and families with children with disabilities.  As mentioned in the study, these disabilities present a “triadic experience,” involving the child themselves, the parents, and the environment (</a:t>
            </a:r>
            <a:r>
              <a:rPr lang="en-US" sz="1400" dirty="0" err="1">
                <a:solidFill>
                  <a:srgbClr val="2C7C9F"/>
                </a:solidFill>
              </a:rPr>
              <a:t>p</a:t>
            </a:r>
            <a:r>
              <a:rPr lang="en-US" sz="1400" dirty="0">
                <a:solidFill>
                  <a:srgbClr val="2C7C9F"/>
                </a:solidFill>
              </a:rPr>
              <a:t>. 160).  This study used The Parents Perception Interview to ask questions regarding the past, present, and future of their experience in regards to their child’s disability.  The study also found that, while most parents had learned to cope, the disability proved to have a significant effect on their routine lives, finances, and emotions.  It was concluded that this is significant evidence that there is a need for effective interventions and programs to help these children and families with disabilities.  This research is significant to this work because it advocates the need to educate and include parents in the intervention process that is created and implemented for their children</a:t>
            </a:r>
            <a:r>
              <a:rPr lang="en-US" sz="1400" dirty="0" smtClean="0">
                <a:solidFill>
                  <a:srgbClr val="2C7C9F"/>
                </a:solidFill>
              </a:rPr>
              <a:t>.</a:t>
            </a:r>
          </a:p>
          <a:p>
            <a:pPr marL="457200" indent="-457200">
              <a:buFont typeface="+mj-lt"/>
              <a:buAutoNum type="arabicPeriod" startAt="4"/>
            </a:pPr>
            <a:endParaRPr lang="en-US" sz="1400" dirty="0" smtClean="0">
              <a:solidFill>
                <a:srgbClr val="2C7C9F"/>
              </a:solidFill>
            </a:endParaRPr>
          </a:p>
          <a:p>
            <a:pPr marL="457200" indent="-457200">
              <a:buFont typeface="+mj-lt"/>
              <a:buAutoNum type="arabicPeriod" startAt="4"/>
            </a:pPr>
            <a:r>
              <a:rPr lang="en-US" sz="1400" dirty="0" smtClean="0">
                <a:solidFill>
                  <a:srgbClr val="2C7C9F"/>
                </a:solidFill>
              </a:rPr>
              <a:t>Jull</a:t>
            </a:r>
            <a:r>
              <a:rPr lang="en-US" sz="1400" dirty="0">
                <a:solidFill>
                  <a:srgbClr val="2C7C9F"/>
                </a:solidFill>
              </a:rPr>
              <a:t>, S., &amp; </a:t>
            </a:r>
            <a:r>
              <a:rPr lang="en-US" sz="1400" dirty="0" err="1">
                <a:solidFill>
                  <a:srgbClr val="2C7C9F"/>
                </a:solidFill>
              </a:rPr>
              <a:t>Mirenda</a:t>
            </a:r>
            <a:r>
              <a:rPr lang="en-US" sz="1400" dirty="0">
                <a:solidFill>
                  <a:srgbClr val="2C7C9F"/>
                </a:solidFill>
              </a:rPr>
              <a:t>, P. (2011). Parents as play date facilitators for preschoolers with autism.</a:t>
            </a:r>
            <a:r>
              <a:rPr lang="en-US" sz="1400" i="1" dirty="0">
                <a:solidFill>
                  <a:srgbClr val="2C7C9F"/>
                </a:solidFill>
              </a:rPr>
              <a:t> Journal of Positive Behavior Interventions, 13</a:t>
            </a:r>
            <a:r>
              <a:rPr lang="en-US" sz="1400" dirty="0">
                <a:solidFill>
                  <a:srgbClr val="2C7C9F"/>
                </a:solidFill>
              </a:rPr>
              <a:t>(1), </a:t>
            </a:r>
            <a:r>
              <a:rPr lang="en-US" sz="1400" i="1" dirty="0">
                <a:solidFill>
                  <a:srgbClr val="2C7C9F"/>
                </a:solidFill>
              </a:rPr>
              <a:t>17-14. doi:10.1177/1098300709358111</a:t>
            </a:r>
            <a:endParaRPr lang="en-US" sz="1400" dirty="0">
              <a:solidFill>
                <a:srgbClr val="2C7C9F"/>
              </a:solidFill>
            </a:endParaRPr>
          </a:p>
          <a:p>
            <a:pPr marL="457200" indent="-457200">
              <a:buFont typeface="+mj-lt"/>
              <a:buAutoNum type="arabicPeriod" startAt="4"/>
            </a:pPr>
            <a:endParaRPr lang="en-US" sz="1400" dirty="0" smtClean="0">
              <a:solidFill>
                <a:srgbClr val="2C7C9F"/>
              </a:solidFill>
            </a:endParaRPr>
          </a:p>
          <a:p>
            <a:pPr marL="457200" indent="-457200"/>
            <a:endParaRPr lang="en-US" dirty="0" smtClean="0"/>
          </a:p>
          <a:p>
            <a:pPr marL="457200" indent="-457200"/>
            <a:endParaRPr lang="en-US" sz="1200" dirty="0" smtClean="0"/>
          </a:p>
          <a:p>
            <a:pPr marL="457200" indent="-457200"/>
            <a:endParaRPr lang="en-US" sz="1200" dirty="0"/>
          </a:p>
        </p:txBody>
      </p:sp>
      <p:sp>
        <p:nvSpPr>
          <p:cNvPr id="6" name="Slide Number Placeholder 5"/>
          <p:cNvSpPr>
            <a:spLocks noGrp="1"/>
          </p:cNvSpPr>
          <p:nvPr>
            <p:ph type="sldNum" sz="quarter" idx="12"/>
          </p:nvPr>
        </p:nvSpPr>
        <p:spPr>
          <a:xfrm>
            <a:off x="5537200" y="7924802"/>
            <a:ext cx="1129180" cy="929592"/>
          </a:xfrm>
        </p:spPr>
        <p:txBody>
          <a:bodyPr/>
          <a:lstStyle/>
          <a:p>
            <a:fld id="{1B7954FA-9BDE-9642-A3E0-507C1BB243C8}"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956" y="322521"/>
            <a:ext cx="6031707" cy="7602280"/>
          </a:xfrm>
        </p:spPr>
        <p:txBody>
          <a:bodyPr>
            <a:normAutofit lnSpcReduction="10000"/>
          </a:bodyPr>
          <a:lstStyle/>
          <a:p>
            <a:pPr marL="457200" indent="-457200">
              <a:buFont typeface="+mj-lt"/>
              <a:buAutoNum type="arabicPeriod" startAt="5"/>
            </a:pPr>
            <a:r>
              <a:rPr lang="en-US" sz="1400" dirty="0" smtClean="0">
                <a:solidFill>
                  <a:srgbClr val="2C7C9F"/>
                </a:solidFill>
              </a:rPr>
              <a:t>Kerr, M. M., &amp; Nelson, C. M. (2010). Monitoring student progress. In </a:t>
            </a:r>
            <a:r>
              <a:rPr lang="en-US" sz="1400" i="1" dirty="0" smtClean="0">
                <a:solidFill>
                  <a:srgbClr val="2C7C9F"/>
                </a:solidFill>
              </a:rPr>
              <a:t>Strategies for addressing behavior problems in the classroom (6th ed., pp. 136-163). Upper Saddle River, New Jersey: Pearson Education, Inc.</a:t>
            </a:r>
          </a:p>
          <a:p>
            <a:pPr marL="457200" indent="-457200">
              <a:buNone/>
            </a:pPr>
            <a:r>
              <a:rPr lang="en-US" sz="1400" dirty="0" smtClean="0">
                <a:solidFill>
                  <a:srgbClr val="2C7C9F"/>
                </a:solidFill>
              </a:rPr>
              <a:t>	  Dr. Mary Margaret Kerr, a professor and Department Chair at the University of Pittsburgh’s School of Education, has focused on issues surrounding children and youth with emotional and behavior problems. Dr. Kerr is now working with Pittsburgh Public Schools to implement school-wide positive behavioral support to children in grades K-8.  Her co-author, C. Michael Nelson is currently an emeritus professor at the University of Kentucky.  Formative evaluation is the frequent and regular monitoring of behavior over a period of time (</a:t>
            </a:r>
            <a:r>
              <a:rPr lang="en-US" sz="1400" dirty="0" err="1" smtClean="0">
                <a:solidFill>
                  <a:srgbClr val="2C7C9F"/>
                </a:solidFill>
              </a:rPr>
              <a:t>p</a:t>
            </a:r>
            <a:r>
              <a:rPr lang="en-US" sz="1400" dirty="0" smtClean="0">
                <a:solidFill>
                  <a:srgbClr val="2C7C9F"/>
                </a:solidFill>
              </a:rPr>
              <a:t>. 141).  This type of evaluation can help make classroom decisions, provide feedback and accountability, and giving support to teachers, parents, and the child (</a:t>
            </a:r>
            <a:r>
              <a:rPr lang="en-US" sz="1400" dirty="0" err="1" smtClean="0">
                <a:solidFill>
                  <a:srgbClr val="2C7C9F"/>
                </a:solidFill>
              </a:rPr>
              <a:t>p</a:t>
            </a:r>
            <a:r>
              <a:rPr lang="en-US" sz="1400" dirty="0" smtClean="0">
                <a:solidFill>
                  <a:srgbClr val="2C7C9F"/>
                </a:solidFill>
              </a:rPr>
              <a:t>. 142).  In order to monitor student behavior consistently, it is necessary to have specific strategies for acquiring the required information.  In this chapter, the authors describe different strategies for monitoring student progress while implementing intervention plans.  As there are several different methods of monitoring behavior, the chapter explains both how to choose the most effective method for the behavior that is being monitored and how to implement the chosen method.  Among the several observational recording techniques that are described are interval recording and latency recording.  This chapter is a useful tool for parents, teachers, or other professionals who are interested in learning more about the effectiveness of data collection, possible data collection methods, and how to implement them. It is a useful source of information for individuals who are interested in implementing either latency or interval recording as a means of data collection.</a:t>
            </a:r>
          </a:p>
          <a:p>
            <a:pPr marL="457200" indent="-457200">
              <a:buFont typeface="+mj-lt"/>
              <a:buAutoNum type="arabicPeriod" startAt="6"/>
            </a:pPr>
            <a:r>
              <a:rPr lang="en-US" sz="1400" dirty="0" err="1" smtClean="0">
                <a:solidFill>
                  <a:srgbClr val="2C7C9F"/>
                </a:solidFill>
              </a:rPr>
              <a:t>Maag</a:t>
            </a:r>
            <a:r>
              <a:rPr lang="en-US" sz="1400" dirty="0" smtClean="0">
                <a:solidFill>
                  <a:srgbClr val="2C7C9F"/>
                </a:solidFill>
              </a:rPr>
              <a:t>, J. W. (2004). Counting and recording behavior. In </a:t>
            </a:r>
            <a:r>
              <a:rPr lang="en-US" sz="1400" i="1" dirty="0" smtClean="0">
                <a:solidFill>
                  <a:srgbClr val="2C7C9F"/>
                </a:solidFill>
              </a:rPr>
              <a:t>Behavior management: From theoretical implications to practical applications (2nd ed., pp. 93-123). Belmont, CA: Thomson Learning, Inc.</a:t>
            </a:r>
          </a:p>
          <a:p>
            <a:pPr marL="457200" indent="-457200">
              <a:buFont typeface="+mj-lt"/>
              <a:buAutoNum type="arabicPeriod" startAt="6"/>
            </a:pPr>
            <a:endParaRPr lang="en-US" sz="1800" dirty="0" smtClean="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a:xfrm>
            <a:off x="5503333" y="7924802"/>
            <a:ext cx="1163047" cy="929592"/>
          </a:xfrm>
        </p:spPr>
        <p:txBody>
          <a:bodyPr/>
          <a:lstStyle/>
          <a:p>
            <a:fld id="{1B7954FA-9BDE-9642-A3E0-507C1BB243C8}"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956" y="544258"/>
            <a:ext cx="6031707" cy="7380545"/>
          </a:xfrm>
        </p:spPr>
        <p:txBody>
          <a:bodyPr>
            <a:normAutofit lnSpcReduction="10000"/>
          </a:bodyPr>
          <a:lstStyle/>
          <a:p>
            <a:pPr marL="457200" indent="-457200">
              <a:buFont typeface="+mj-lt"/>
              <a:buAutoNum type="arabicPeriod" startAt="7"/>
            </a:pPr>
            <a:r>
              <a:rPr lang="en-US" sz="1400" dirty="0" err="1" smtClean="0">
                <a:solidFill>
                  <a:srgbClr val="2C7C9F"/>
                </a:solidFill>
              </a:rPr>
              <a:t>Pabico</a:t>
            </a:r>
            <a:r>
              <a:rPr lang="en-US" sz="1400" dirty="0" smtClean="0">
                <a:solidFill>
                  <a:srgbClr val="2C7C9F"/>
                </a:solidFill>
              </a:rPr>
              <a:t>, R. S., Call, N. A., &amp; Lomas, J. E. (2009). Use of latency to problem behavior to evaluate demands for inclusion in functional analyses.</a:t>
            </a:r>
            <a:r>
              <a:rPr lang="en-US" sz="1400" i="1" dirty="0" smtClean="0">
                <a:solidFill>
                  <a:srgbClr val="2C7C9F"/>
                </a:solidFill>
              </a:rPr>
              <a:t> Journal of Applied Behavior Analysis, 42</a:t>
            </a:r>
            <a:r>
              <a:rPr lang="en-US" sz="1400" dirty="0" smtClean="0">
                <a:solidFill>
                  <a:srgbClr val="2C7C9F"/>
                </a:solidFill>
              </a:rPr>
              <a:t>(3), 723.</a:t>
            </a:r>
          </a:p>
          <a:p>
            <a:pPr marL="457200" indent="-457200">
              <a:buNone/>
            </a:pPr>
            <a:r>
              <a:rPr lang="en-US" sz="1400" i="1" dirty="0" smtClean="0">
                <a:solidFill>
                  <a:srgbClr val="2C7C9F"/>
                </a:solidFill>
              </a:rPr>
              <a:t>	  </a:t>
            </a:r>
            <a:r>
              <a:rPr lang="en-US" sz="1400" dirty="0" smtClean="0">
                <a:solidFill>
                  <a:srgbClr val="2C7C9F"/>
                </a:solidFill>
              </a:rPr>
              <a:t> Dr. Nathan A. Call is the director of Behavior Treatment Clinics at Marcus Autism Center. His research focuses on both treatment and assessment of behavior disorders. His co-authors are also associated with the Marcus Autism Center.  This study was conducted to test the use of latency in response to different degrees of aversive demands within a functional analysis. The participants were two children. The first was a 6-year-old boy diagnosed with autism and who displayed both aggressive and self-injurious behaviors (</a:t>
            </a:r>
            <a:r>
              <a:rPr lang="en-US" sz="1400" dirty="0" err="1" smtClean="0">
                <a:solidFill>
                  <a:srgbClr val="2C7C9F"/>
                </a:solidFill>
              </a:rPr>
              <a:t>p</a:t>
            </a:r>
            <a:r>
              <a:rPr lang="en-US" sz="1400" dirty="0" smtClean="0">
                <a:solidFill>
                  <a:srgbClr val="2C7C9F"/>
                </a:solidFill>
              </a:rPr>
              <a:t>. 723). The second was a 14-year-old girl who displayed self-injurious behavior, aggression, and disruptive behavior and she was diagnosed with cerebral palsy and mental retardation.  During the data collection, seconds were used to measure the latency from the start of the session to the onset of the first problem behavior.  Each 10-minute session was broken down into 10-60 second intervals by which data was collected. For both participants the study found that highly aversive demands increased the likelihood of problem behavior and latency response. Also, the study found that the actual quality of positive reinforcement and, likewise, negative reinforcement was an efficient means to determine results, either positively or negatively.  This study is useful in highlighting the importance of interval and latency recording as a means of collecting data for effective behavioral interventions. </a:t>
            </a:r>
          </a:p>
          <a:p>
            <a:pPr marL="457200" indent="-457200">
              <a:buFont typeface="+mj-lt"/>
              <a:buAutoNum type="arabicPeriod" startAt="8"/>
            </a:pPr>
            <a:r>
              <a:rPr lang="en-US" sz="1400" dirty="0" smtClean="0">
                <a:solidFill>
                  <a:srgbClr val="2C7C9F"/>
                </a:solidFill>
              </a:rPr>
              <a:t>Park, J. H., </a:t>
            </a:r>
            <a:r>
              <a:rPr lang="en-US" sz="1400" dirty="0" err="1" smtClean="0">
                <a:solidFill>
                  <a:srgbClr val="2C7C9F"/>
                </a:solidFill>
              </a:rPr>
              <a:t>Alber</a:t>
            </a:r>
            <a:r>
              <a:rPr lang="en-US" sz="1400" dirty="0" smtClean="0">
                <a:solidFill>
                  <a:srgbClr val="2C7C9F"/>
                </a:solidFill>
              </a:rPr>
              <a:t>-Morgan, S. R., &amp; Fleming, C. (2011). Collaborating with parents to implement behavioral interventions for children with challenging behaviors.</a:t>
            </a:r>
            <a:r>
              <a:rPr lang="en-US" sz="1400" i="1" dirty="0" smtClean="0">
                <a:solidFill>
                  <a:srgbClr val="2C7C9F"/>
                </a:solidFill>
              </a:rPr>
              <a:t> Council for Exceptional Children, 43</a:t>
            </a:r>
            <a:r>
              <a:rPr lang="en-US" sz="1400" dirty="0" smtClean="0">
                <a:solidFill>
                  <a:srgbClr val="2C7C9F"/>
                </a:solidFill>
              </a:rPr>
              <a:t>(3), 22-9.</a:t>
            </a:r>
          </a:p>
          <a:p>
            <a:pPr marL="457200" indent="-457200">
              <a:buFont typeface="+mj-lt"/>
              <a:buAutoNum type="arabicPeriod" startAt="8"/>
            </a:pPr>
            <a:endParaRPr lang="en-US" sz="1800" dirty="0" smtClean="0"/>
          </a:p>
          <a:p>
            <a:pPr marL="457200" indent="-457200">
              <a:buFont typeface="+mj-lt"/>
              <a:buAutoNum type="arabicPeriod" startAt="8"/>
            </a:pPr>
            <a:endParaRPr lang="en-US" sz="1600" i="1" dirty="0" smtClean="0">
              <a:solidFill>
                <a:srgbClr val="3F8DE2"/>
              </a:solidFill>
            </a:endParaRPr>
          </a:p>
          <a:p>
            <a:pPr marL="457200" indent="-457200">
              <a:buFont typeface="+mj-lt"/>
              <a:buAutoNum type="arabicPeriod" startAt="8"/>
            </a:pPr>
            <a:endParaRPr lang="en-US" sz="1600"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a:xfrm>
            <a:off x="5384800" y="7924804"/>
            <a:ext cx="1281580" cy="929590"/>
          </a:xfrm>
        </p:spPr>
        <p:txBody>
          <a:bodyPr/>
          <a:lstStyle/>
          <a:p>
            <a:fld id="{1B7954FA-9BDE-9642-A3E0-507C1BB243C8}"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956" y="705519"/>
            <a:ext cx="6031707" cy="7219284"/>
          </a:xfrm>
        </p:spPr>
        <p:txBody>
          <a:bodyPr>
            <a:normAutofit/>
          </a:bodyPr>
          <a:lstStyle/>
          <a:p>
            <a:pPr>
              <a:buNone/>
            </a:pPr>
            <a:r>
              <a:rPr lang="en-US" sz="1200" dirty="0" smtClean="0">
                <a:solidFill>
                  <a:srgbClr val="2C7C9F"/>
                </a:solidFill>
              </a:rPr>
              <a:t> </a:t>
            </a:r>
            <a:r>
              <a:rPr lang="en-US" sz="1400" dirty="0" smtClean="0">
                <a:solidFill>
                  <a:srgbClr val="2C7C9F"/>
                </a:solidFill>
              </a:rPr>
              <a:t>	   Dr. </a:t>
            </a:r>
            <a:r>
              <a:rPr lang="en-US" sz="1400" dirty="0" err="1" smtClean="0">
                <a:solidFill>
                  <a:srgbClr val="2C7C9F"/>
                </a:solidFill>
              </a:rPr>
              <a:t>Ju</a:t>
            </a:r>
            <a:r>
              <a:rPr lang="en-US" sz="1400" dirty="0" smtClean="0">
                <a:solidFill>
                  <a:srgbClr val="2C7C9F"/>
                </a:solidFill>
              </a:rPr>
              <a:t> </a:t>
            </a:r>
            <a:r>
              <a:rPr lang="en-US" sz="1400" dirty="0" err="1" smtClean="0">
                <a:solidFill>
                  <a:srgbClr val="2C7C9F"/>
                </a:solidFill>
              </a:rPr>
              <a:t>Hee</a:t>
            </a:r>
            <a:r>
              <a:rPr lang="en-US" sz="1400" dirty="0" smtClean="0">
                <a:solidFill>
                  <a:srgbClr val="2C7C9F"/>
                </a:solidFill>
              </a:rPr>
              <a:t> Park is an assistant professor in the special education department at Wheelock College in Boston.  His co-authors both come from the special education department of Ohio State University.  This article focuses on both the importance of working with parents for effective behavioral intervention and also the need to teach them how to implement them.  In order to effectively work with parents, it is important to listen and provide them with information that will be helpful to them.  Once the practitioner has gotten to know the parent, it is important that they help the parents become involved in both the planning and implementation of the intervention.  The process of parent training include five steps:  teaching parents to identify and record behaviors by use of direct observation, teaching how to respond, modeling, giving consistent feedback along with guided practice, and motivating parents to now teach these interventions to other family members or close relations (</a:t>
            </a:r>
            <a:r>
              <a:rPr lang="en-US" sz="1400" dirty="0" err="1" smtClean="0">
                <a:solidFill>
                  <a:srgbClr val="2C7C9F"/>
                </a:solidFill>
              </a:rPr>
              <a:t>p</a:t>
            </a:r>
            <a:r>
              <a:rPr lang="en-US" sz="1400" dirty="0" smtClean="0">
                <a:solidFill>
                  <a:srgbClr val="2C7C9F"/>
                </a:solidFill>
              </a:rPr>
              <a:t>. 26). This research is important because it highlights the integral part that parents play in data collection in the intervention process, as observers in the child’s settings outside of the classroom and in their home.</a:t>
            </a:r>
            <a:endParaRPr lang="en-US" sz="1400" dirty="0">
              <a:solidFill>
                <a:srgbClr val="2C7C9F"/>
              </a:solidFill>
            </a:endParaRPr>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a:xfrm>
            <a:off x="5554133" y="7924804"/>
            <a:ext cx="1112247" cy="929590"/>
          </a:xfrm>
        </p:spPr>
        <p:txBody>
          <a:bodyPr/>
          <a:lstStyle/>
          <a:p>
            <a:fld id="{1B7954FA-9BDE-9642-A3E0-507C1BB243C8}"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56" y="609604"/>
            <a:ext cx="6031707" cy="1062443"/>
          </a:xfrm>
        </p:spPr>
        <p:txBody>
          <a:bodyPr/>
          <a:lstStyle/>
          <a:p>
            <a:r>
              <a:rPr lang="en-US" sz="4800" dirty="0" smtClean="0"/>
              <a:t>Table of Contents</a:t>
            </a:r>
            <a:endParaRPr lang="en-US" sz="4800" dirty="0"/>
          </a:p>
        </p:txBody>
      </p:sp>
      <p:sp>
        <p:nvSpPr>
          <p:cNvPr id="3" name="Content Placeholder 2"/>
          <p:cNvSpPr>
            <a:spLocks noGrp="1"/>
          </p:cNvSpPr>
          <p:nvPr>
            <p:ph idx="1"/>
          </p:nvPr>
        </p:nvSpPr>
        <p:spPr/>
        <p:txBody>
          <a:bodyPr>
            <a:normAutofit lnSpcReduction="10000"/>
          </a:bodyPr>
          <a:lstStyle/>
          <a:p>
            <a:pPr>
              <a:buNone/>
            </a:pPr>
            <a:r>
              <a:rPr lang="en-US" dirty="0" smtClean="0"/>
              <a:t>Glossary of Terms</a:t>
            </a:r>
          </a:p>
          <a:p>
            <a:pPr>
              <a:buNone/>
            </a:pPr>
            <a:r>
              <a:rPr lang="en-US" dirty="0" smtClean="0"/>
              <a:t>Latency Recording</a:t>
            </a:r>
            <a:endParaRPr lang="en-US" sz="1400" dirty="0" smtClean="0"/>
          </a:p>
          <a:p>
            <a:pPr lvl="1"/>
            <a:r>
              <a:rPr lang="en-US" sz="1400" dirty="0" smtClean="0"/>
              <a:t>Case Study</a:t>
            </a:r>
          </a:p>
          <a:p>
            <a:pPr lvl="1"/>
            <a:r>
              <a:rPr lang="en-US" sz="1400" dirty="0" smtClean="0"/>
              <a:t>What is Latency Recording?</a:t>
            </a:r>
          </a:p>
          <a:p>
            <a:pPr lvl="1"/>
            <a:r>
              <a:rPr lang="en-US" sz="1400" dirty="0" smtClean="0"/>
              <a:t>Example Blank Recording Chart </a:t>
            </a:r>
          </a:p>
          <a:p>
            <a:pPr lvl="1"/>
            <a:r>
              <a:rPr lang="en-US" sz="1400" dirty="0" smtClean="0"/>
              <a:t>Example Completed Chart</a:t>
            </a:r>
          </a:p>
          <a:p>
            <a:pPr>
              <a:buNone/>
            </a:pPr>
            <a:r>
              <a:rPr lang="en-US" dirty="0" smtClean="0"/>
              <a:t>Interval Recording</a:t>
            </a:r>
          </a:p>
          <a:p>
            <a:pPr lvl="1"/>
            <a:r>
              <a:rPr lang="en-US" sz="1412" dirty="0" smtClean="0"/>
              <a:t>Case Study</a:t>
            </a:r>
          </a:p>
          <a:p>
            <a:pPr lvl="1"/>
            <a:r>
              <a:rPr lang="en-US" sz="1412" dirty="0" smtClean="0"/>
              <a:t>What is Interval Recording?</a:t>
            </a:r>
          </a:p>
          <a:p>
            <a:pPr lvl="1"/>
            <a:r>
              <a:rPr lang="en-US" sz="1412" dirty="0" smtClean="0"/>
              <a:t>Example Blank Recording Chart</a:t>
            </a:r>
          </a:p>
          <a:p>
            <a:pPr lvl="1"/>
            <a:r>
              <a:rPr lang="en-US" sz="1412" dirty="0" smtClean="0"/>
              <a:t>Example Completed Chart</a:t>
            </a:r>
          </a:p>
          <a:p>
            <a:pPr>
              <a:buNone/>
            </a:pPr>
            <a:r>
              <a:rPr lang="en-US" dirty="0" smtClean="0"/>
              <a:t>Frequent Asked Questions</a:t>
            </a:r>
          </a:p>
          <a:p>
            <a:pPr>
              <a:buNone/>
            </a:pPr>
            <a:r>
              <a:rPr lang="en-US" dirty="0" smtClean="0"/>
              <a:t>Discussion Questions</a:t>
            </a:r>
          </a:p>
          <a:p>
            <a:pPr>
              <a:buNone/>
            </a:pPr>
            <a:r>
              <a:rPr lang="en-US" dirty="0" smtClean="0"/>
              <a:t>References</a:t>
            </a:r>
            <a:endParaRPr lang="en-US" dirty="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1B7954FA-9BDE-9642-A3E0-507C1BB243C8}"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56" y="897470"/>
            <a:ext cx="6031707" cy="808443"/>
          </a:xfrm>
        </p:spPr>
        <p:txBody>
          <a:bodyPr/>
          <a:lstStyle/>
          <a:p>
            <a:r>
              <a:rPr lang="en-US" sz="4800" dirty="0" smtClean="0"/>
              <a:t>Glossary of Terms</a:t>
            </a:r>
            <a:endParaRPr lang="en-US" sz="4800" dirty="0"/>
          </a:p>
        </p:txBody>
      </p:sp>
      <p:sp>
        <p:nvSpPr>
          <p:cNvPr id="3" name="Content Placeholder 2"/>
          <p:cNvSpPr>
            <a:spLocks noGrp="1"/>
          </p:cNvSpPr>
          <p:nvPr>
            <p:ph idx="1"/>
          </p:nvPr>
        </p:nvSpPr>
        <p:spPr/>
        <p:txBody>
          <a:bodyPr/>
          <a:lstStyle/>
          <a:p>
            <a:r>
              <a:rPr lang="en-US" b="1" dirty="0" smtClean="0">
                <a:solidFill>
                  <a:schemeClr val="tx2">
                    <a:lumMod val="75000"/>
                    <a:lumOff val="25000"/>
                  </a:schemeClr>
                </a:solidFill>
              </a:rPr>
              <a:t>Baseline: How much and how often the behavior happens if we don’t stop it. </a:t>
            </a:r>
            <a:r>
              <a:rPr lang="en-US" b="1" baseline="-25000" dirty="0" smtClean="0">
                <a:solidFill>
                  <a:schemeClr val="tx2">
                    <a:lumMod val="75000"/>
                    <a:lumOff val="25000"/>
                  </a:schemeClr>
                </a:solidFill>
              </a:rPr>
              <a:t>(5)</a:t>
            </a:r>
          </a:p>
          <a:p>
            <a:r>
              <a:rPr lang="en-US" b="1" dirty="0" smtClean="0">
                <a:solidFill>
                  <a:schemeClr val="tx2">
                    <a:lumMod val="75000"/>
                    <a:lumOff val="25000"/>
                  </a:schemeClr>
                </a:solidFill>
              </a:rPr>
              <a:t>Intervention: Plans that teachers and parents use to help kids get better. </a:t>
            </a:r>
            <a:r>
              <a:rPr lang="en-US" b="1" baseline="-25000" dirty="0" smtClean="0">
                <a:solidFill>
                  <a:schemeClr val="tx2">
                    <a:lumMod val="75000"/>
                    <a:lumOff val="25000"/>
                  </a:schemeClr>
                </a:solidFill>
              </a:rPr>
              <a:t>(5)</a:t>
            </a:r>
          </a:p>
          <a:p>
            <a:r>
              <a:rPr lang="en-US" b="1" dirty="0" smtClean="0">
                <a:solidFill>
                  <a:schemeClr val="tx2">
                    <a:lumMod val="75000"/>
                    <a:lumOff val="25000"/>
                  </a:schemeClr>
                </a:solidFill>
              </a:rPr>
              <a:t>Latency: Latent is the root word for latency. Latent is a period of time that something is inactive, or not happening. Latency recording measures the amount of time a person is “inactive” or does not follow a direction.</a:t>
            </a:r>
            <a:endParaRPr lang="en-US" dirty="0" smtClean="0"/>
          </a:p>
          <a:p>
            <a:endParaRPr lang="en-US" b="1" baseline="-25000" dirty="0" smtClean="0">
              <a:solidFill>
                <a:schemeClr val="tx2">
                  <a:lumMod val="75000"/>
                  <a:lumOff val="25000"/>
                </a:schemeClr>
              </a:solidFill>
            </a:endParaRPr>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1B7954FA-9BDE-9642-A3E0-507C1BB243C8}"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93063_15193489.jpg"/>
          <p:cNvPicPr>
            <a:picLocks noChangeAspect="1"/>
          </p:cNvPicPr>
          <p:nvPr/>
        </p:nvPicPr>
        <p:blipFill>
          <a:blip r:embed="rId2"/>
          <a:stretch>
            <a:fillRect/>
          </a:stretch>
        </p:blipFill>
        <p:spPr>
          <a:xfrm>
            <a:off x="2921291" y="322791"/>
            <a:ext cx="3745089" cy="2808817"/>
          </a:xfrm>
          <a:prstGeom prst="rect">
            <a:avLst/>
          </a:prstGeom>
        </p:spPr>
      </p:pic>
      <p:sp>
        <p:nvSpPr>
          <p:cNvPr id="2" name="Title 1"/>
          <p:cNvSpPr>
            <a:spLocks noGrp="1"/>
          </p:cNvSpPr>
          <p:nvPr>
            <p:ph type="title"/>
          </p:nvPr>
        </p:nvSpPr>
        <p:spPr>
          <a:xfrm>
            <a:off x="-50799" y="179275"/>
            <a:ext cx="2986596" cy="2669465"/>
          </a:xfrm>
        </p:spPr>
        <p:txBody>
          <a:bodyPr/>
          <a:lstStyle/>
          <a:p>
            <a:r>
              <a:rPr lang="en-US" dirty="0" smtClean="0">
                <a:solidFill>
                  <a:schemeClr val="tx2">
                    <a:lumMod val="90000"/>
                    <a:lumOff val="10000"/>
                  </a:schemeClr>
                </a:solidFill>
                <a:latin typeface="Big Caslon"/>
                <a:cs typeface="Big Caslon"/>
              </a:rPr>
              <a:t>Latency Recording:</a:t>
            </a:r>
            <a:r>
              <a:rPr lang="en-US" dirty="0" smtClean="0">
                <a:solidFill>
                  <a:schemeClr val="tx2">
                    <a:lumMod val="90000"/>
                    <a:lumOff val="10000"/>
                  </a:schemeClr>
                </a:solidFill>
              </a:rPr>
              <a:t/>
            </a:r>
            <a:br>
              <a:rPr lang="en-US" dirty="0" smtClean="0">
                <a:solidFill>
                  <a:schemeClr val="tx2">
                    <a:lumMod val="90000"/>
                    <a:lumOff val="10000"/>
                  </a:schemeClr>
                </a:solidFill>
              </a:rPr>
            </a:br>
            <a:r>
              <a:rPr lang="en-US" sz="3200" dirty="0" smtClean="0">
                <a:solidFill>
                  <a:schemeClr val="tx2">
                    <a:lumMod val="90000"/>
                    <a:lumOff val="10000"/>
                  </a:schemeClr>
                </a:solidFill>
                <a:latin typeface="Apple Chancery"/>
                <a:cs typeface="Apple Chancery"/>
              </a:rPr>
              <a:t>A Case Study</a:t>
            </a:r>
            <a:endParaRPr lang="en-US" sz="3200" dirty="0">
              <a:solidFill>
                <a:schemeClr val="tx2">
                  <a:lumMod val="90000"/>
                  <a:lumOff val="10000"/>
                </a:schemeClr>
              </a:solidFill>
              <a:latin typeface="Apple Chancery"/>
              <a:cs typeface="Apple Chancery"/>
            </a:endParaRPr>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8" name="Frame 7"/>
          <p:cNvSpPr/>
          <p:nvPr/>
        </p:nvSpPr>
        <p:spPr>
          <a:xfrm>
            <a:off x="2921290" y="290073"/>
            <a:ext cx="3745089" cy="2841536"/>
          </a:xfrm>
          <a:prstGeom prst="frame">
            <a:avLst/>
          </a:prstGeom>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198344" y="3382580"/>
            <a:ext cx="6468035" cy="5078314"/>
          </a:xfrm>
          <a:prstGeom prst="rect">
            <a:avLst/>
          </a:prstGeom>
          <a:noFill/>
        </p:spPr>
        <p:txBody>
          <a:bodyPr wrap="square" rtlCol="0">
            <a:spAutoFit/>
          </a:bodyPr>
          <a:lstStyle/>
          <a:p>
            <a:r>
              <a:rPr lang="en-US" dirty="0" smtClean="0">
                <a:solidFill>
                  <a:schemeClr val="tx2">
                    <a:lumMod val="75000"/>
                    <a:lumOff val="25000"/>
                  </a:schemeClr>
                </a:solidFill>
              </a:rPr>
              <a:t>It’s Thursday evening in Jack’s house, and once</a:t>
            </a:r>
            <a:r>
              <a:rPr lang="en-US" baseline="0" dirty="0" smtClean="0">
                <a:solidFill>
                  <a:schemeClr val="tx2">
                    <a:lumMod val="75000"/>
                    <a:lumOff val="25000"/>
                  </a:schemeClr>
                </a:solidFill>
              </a:rPr>
              <a:t> again, Jack’s mom is asking him to do his reading homework. Much like every other night, he refuses to do so. An eight year old boy half way through his second grade year, Jack has refused to respond to his mom’s requests to do his homework for the last month. “Jack, you’re almost done. Please finish so you can get to bed on time tonight.”  Jack rolls his eyes, puts his head in his hand, and shoves his paper away. “Jack. I mean it. Start working.” His mom is starting to get frustrated now. Jack turns around in his chair, leaving his reading book unattended to on the table. “It’s stupid. I’m not doing it.”  Eventually, after a lot of arguing and pleading, Jack picks up his pencil and scribbles some answers down on his paper. That night, after Jack goes to bed, Jack’s mom wonders to herself, again, “Why is Jack refusing to do his reading work? I want to help, but where do I begin? ”</a:t>
            </a:r>
            <a:endParaRPr lang="en-US" dirty="0" smtClean="0">
              <a:solidFill>
                <a:schemeClr val="tx2">
                  <a:lumMod val="75000"/>
                  <a:lumOff val="25000"/>
                </a:schemeClr>
              </a:solidFill>
            </a:endParaRPr>
          </a:p>
          <a:p>
            <a:endParaRPr lang="en-US" dirty="0"/>
          </a:p>
        </p:txBody>
      </p:sp>
      <p:sp>
        <p:nvSpPr>
          <p:cNvPr id="14" name="Slide Number Placeholder 13"/>
          <p:cNvSpPr>
            <a:spLocks noGrp="1"/>
          </p:cNvSpPr>
          <p:nvPr>
            <p:ph type="sldNum" sz="quarter" idx="12"/>
          </p:nvPr>
        </p:nvSpPr>
        <p:spPr/>
        <p:txBody>
          <a:bodyPr/>
          <a:lstStyle/>
          <a:p>
            <a:fld id="{1B7954FA-9BDE-9642-A3E0-507C1BB243C8}"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ig Caslon"/>
                <a:cs typeface="Big Caslon"/>
              </a:rPr>
              <a:t>Latency Recording:</a:t>
            </a:r>
            <a:br>
              <a:rPr lang="en-US" dirty="0" smtClean="0">
                <a:latin typeface="Big Caslon"/>
                <a:cs typeface="Big Caslon"/>
              </a:rPr>
            </a:br>
            <a:r>
              <a:rPr lang="en-US" sz="3600" dirty="0" smtClean="0">
                <a:latin typeface="Apple Chancery"/>
                <a:cs typeface="Apple Chancery"/>
              </a:rPr>
              <a:t>What is it?</a:t>
            </a:r>
            <a:endParaRPr lang="en-US" sz="3600" dirty="0">
              <a:latin typeface="Apple Chancery"/>
              <a:cs typeface="Apple Chancery"/>
            </a:endParaRPr>
          </a:p>
        </p:txBody>
      </p:sp>
      <p:sp>
        <p:nvSpPr>
          <p:cNvPr id="3" name="Content Placeholder 2"/>
          <p:cNvSpPr>
            <a:spLocks noGrp="1"/>
          </p:cNvSpPr>
          <p:nvPr>
            <p:ph idx="1"/>
          </p:nvPr>
        </p:nvSpPr>
        <p:spPr>
          <a:xfrm>
            <a:off x="997940" y="2735119"/>
            <a:ext cx="4358836" cy="1379681"/>
          </a:xfrm>
        </p:spPr>
        <p:txBody>
          <a:bodyPr>
            <a:normAutofit/>
          </a:bodyPr>
          <a:lstStyle/>
          <a:p>
            <a:pPr algn="ctr">
              <a:buNone/>
            </a:pPr>
            <a:r>
              <a:rPr lang="en-US" dirty="0" smtClean="0"/>
              <a:t>Counting how long it takes your child to do something you ask. </a:t>
            </a:r>
            <a:r>
              <a:rPr lang="en-US" sz="1600" baseline="-25000" dirty="0" smtClean="0"/>
              <a:t>(9)</a:t>
            </a:r>
            <a:endParaRPr lang="en-US" sz="1600" dirty="0" smtClean="0"/>
          </a:p>
          <a:p>
            <a:pPr>
              <a:buNone/>
            </a:pPr>
            <a:endParaRPr lang="en-US" dirty="0" smtClean="0">
              <a:solidFill>
                <a:schemeClr val="tx2">
                  <a:lumMod val="50000"/>
                  <a:lumOff val="50000"/>
                </a:schemeClr>
              </a:solidFill>
            </a:endParaRPr>
          </a:p>
          <a:p>
            <a:pPr>
              <a:buNone/>
            </a:pP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7" name="Left Bracket 6"/>
          <p:cNvSpPr/>
          <p:nvPr/>
        </p:nvSpPr>
        <p:spPr>
          <a:xfrm rot="10800000" flipH="1">
            <a:off x="997937" y="2052974"/>
            <a:ext cx="309894" cy="272438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ket 10"/>
          <p:cNvSpPr/>
          <p:nvPr/>
        </p:nvSpPr>
        <p:spPr>
          <a:xfrm>
            <a:off x="5086704" y="2052974"/>
            <a:ext cx="270071" cy="272438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27318" y="5274084"/>
            <a:ext cx="1984539" cy="1938992"/>
          </a:xfrm>
          <a:prstGeom prst="rect">
            <a:avLst/>
          </a:prstGeom>
          <a:noFill/>
        </p:spPr>
        <p:txBody>
          <a:bodyPr wrap="square" rtlCol="0">
            <a:spAutoFit/>
          </a:bodyPr>
          <a:lstStyle/>
          <a:p>
            <a:r>
              <a:rPr lang="en-US" sz="2400" dirty="0" smtClean="0"/>
              <a:t>When using latency recording, remember to:</a:t>
            </a:r>
            <a:endParaRPr lang="en-US" sz="2400" dirty="0"/>
          </a:p>
        </p:txBody>
      </p:sp>
      <p:sp>
        <p:nvSpPr>
          <p:cNvPr id="13" name="TextBox 12"/>
          <p:cNvSpPr txBox="1"/>
          <p:nvPr/>
        </p:nvSpPr>
        <p:spPr>
          <a:xfrm>
            <a:off x="2653222" y="5444354"/>
            <a:ext cx="3838667" cy="1754327"/>
          </a:xfrm>
          <a:prstGeom prst="rect">
            <a:avLst/>
          </a:prstGeom>
          <a:noFill/>
        </p:spPr>
        <p:txBody>
          <a:bodyPr wrap="square" rtlCol="0">
            <a:spAutoFit/>
          </a:bodyPr>
          <a:lstStyle/>
          <a:p>
            <a:pPr marL="342900" indent="-342900">
              <a:buFont typeface="+mj-lt"/>
              <a:buAutoNum type="arabicPeriod"/>
            </a:pPr>
            <a:r>
              <a:rPr lang="en-US" dirty="0" smtClean="0"/>
              <a:t>Record often.</a:t>
            </a:r>
          </a:p>
          <a:p>
            <a:pPr marL="342900" indent="-342900"/>
            <a:endParaRPr lang="en-US" dirty="0" smtClean="0"/>
          </a:p>
          <a:p>
            <a:pPr marL="342900" indent="-342900">
              <a:buFont typeface="+mj-lt"/>
              <a:buAutoNum type="arabicPeriod"/>
            </a:pPr>
            <a:r>
              <a:rPr lang="en-US" dirty="0" smtClean="0"/>
              <a:t>Involve your child.</a:t>
            </a:r>
          </a:p>
          <a:p>
            <a:pPr marL="342900" indent="-342900"/>
            <a:endParaRPr lang="en-US" dirty="0" smtClean="0"/>
          </a:p>
          <a:p>
            <a:pPr marL="342900" indent="-342900">
              <a:buFont typeface="+mj-lt"/>
              <a:buAutoNum type="arabicPeriod"/>
            </a:pPr>
            <a:r>
              <a:rPr lang="en-US" dirty="0" smtClean="0"/>
              <a:t>Talk to your child’s teacher about what you find.</a:t>
            </a:r>
            <a:endParaRPr lang="en-US" dirty="0"/>
          </a:p>
        </p:txBody>
      </p:sp>
      <p:sp>
        <p:nvSpPr>
          <p:cNvPr id="14" name="Slide Number Placeholder 13"/>
          <p:cNvSpPr>
            <a:spLocks noGrp="1"/>
          </p:cNvSpPr>
          <p:nvPr>
            <p:ph type="sldNum" sz="quarter" idx="12"/>
          </p:nvPr>
        </p:nvSpPr>
        <p:spPr/>
        <p:txBody>
          <a:bodyPr/>
          <a:lstStyle/>
          <a:p>
            <a:fld id="{1B7954FA-9BDE-9642-A3E0-507C1BB243C8}"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ig Caslon"/>
                <a:cs typeface="Big Caslon"/>
              </a:rPr>
              <a:t>Latency Recording:</a:t>
            </a:r>
            <a:br>
              <a:rPr lang="en-US" dirty="0" smtClean="0">
                <a:latin typeface="Big Caslon"/>
                <a:cs typeface="Big Caslon"/>
              </a:rPr>
            </a:br>
            <a:r>
              <a:rPr lang="en-US" sz="3600" dirty="0" smtClean="0">
                <a:latin typeface="Apple Chancery"/>
                <a:cs typeface="Apple Chancery"/>
              </a:rPr>
              <a:t>What It Looks Like</a:t>
            </a: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graphicFrame>
        <p:nvGraphicFramePr>
          <p:cNvPr id="6" name="Content Placeholder 5"/>
          <p:cNvGraphicFramePr>
            <a:graphicFrameLocks noGrp="1"/>
          </p:cNvGraphicFramePr>
          <p:nvPr>
            <p:ph idx="1"/>
          </p:nvPr>
        </p:nvGraphicFramePr>
        <p:xfrm>
          <a:off x="1107998" y="2167931"/>
          <a:ext cx="4825364" cy="4888268"/>
        </p:xfrm>
        <a:graphic>
          <a:graphicData uri="http://schemas.openxmlformats.org/drawingml/2006/table">
            <a:tbl>
              <a:tblPr firstRow="1" bandRow="1">
                <a:tableStyleId>{5940675A-B579-460E-94D1-54222C63F5DA}</a:tableStyleId>
              </a:tblPr>
              <a:tblGrid>
                <a:gridCol w="1206341"/>
                <a:gridCol w="1206341"/>
                <a:gridCol w="1206341"/>
                <a:gridCol w="1206341"/>
              </a:tblGrid>
              <a:tr h="1219200">
                <a:tc>
                  <a:txBody>
                    <a:bodyPr/>
                    <a:lstStyle/>
                    <a:p>
                      <a:r>
                        <a:rPr lang="en-US" sz="1800" dirty="0" smtClean="0"/>
                        <a:t> Date</a:t>
                      </a:r>
                      <a:endParaRPr lang="en-US" sz="1800" dirty="0"/>
                    </a:p>
                  </a:txBody>
                  <a:tcPr marL="68580" marR="68580" marT="60960" marB="60960"/>
                </a:tc>
                <a:tc>
                  <a:txBody>
                    <a:bodyPr/>
                    <a:lstStyle/>
                    <a:p>
                      <a:r>
                        <a:rPr lang="en-US" sz="1800" dirty="0" smtClean="0"/>
                        <a:t>Time</a:t>
                      </a:r>
                      <a:r>
                        <a:rPr lang="en-US" sz="1800" baseline="0" dirty="0" smtClean="0"/>
                        <a:t> Request</a:t>
                      </a:r>
                      <a:endParaRPr lang="en-US" sz="1800" dirty="0"/>
                    </a:p>
                  </a:txBody>
                  <a:tcPr marL="68580" marR="68580" marT="60960" marB="60960"/>
                </a:tc>
                <a:tc>
                  <a:txBody>
                    <a:bodyPr/>
                    <a:lstStyle/>
                    <a:p>
                      <a:r>
                        <a:rPr lang="en-US" sz="1800" dirty="0" smtClean="0"/>
                        <a:t>Time</a:t>
                      </a:r>
                    </a:p>
                    <a:p>
                      <a:r>
                        <a:rPr lang="en-US" sz="1800" dirty="0" smtClean="0"/>
                        <a:t>Response</a:t>
                      </a:r>
                      <a:endParaRPr lang="en-US" sz="1800" dirty="0"/>
                    </a:p>
                  </a:txBody>
                  <a:tcPr marL="68580" marR="68580" marT="60960" marB="60960"/>
                </a:tc>
                <a:tc>
                  <a:txBody>
                    <a:bodyPr/>
                    <a:lstStyle/>
                    <a:p>
                      <a:r>
                        <a:rPr lang="en-US" sz="1800" dirty="0" smtClean="0"/>
                        <a:t>Latency</a:t>
                      </a:r>
                      <a:endParaRPr lang="en-US" sz="1800" dirty="0"/>
                    </a:p>
                  </a:txBody>
                  <a:tcPr marL="68580" marR="68580" marT="60960" marB="60960"/>
                </a:tc>
              </a:tr>
              <a:tr h="917267">
                <a:tc>
                  <a:txBody>
                    <a:bodyPr/>
                    <a:lstStyle/>
                    <a:p>
                      <a:endParaRPr lang="en-US" sz="2400" dirty="0"/>
                    </a:p>
                  </a:txBody>
                  <a:tcPr marL="68580" marR="68580" marT="60960" marB="60960"/>
                </a:tc>
                <a:tc>
                  <a:txBody>
                    <a:bodyPr/>
                    <a:lstStyle/>
                    <a:p>
                      <a:endParaRPr lang="en-US" sz="2400" dirty="0"/>
                    </a:p>
                  </a:txBody>
                  <a:tcPr marL="68580" marR="68580" marT="60960" marB="60960"/>
                </a:tc>
                <a:tc>
                  <a:txBody>
                    <a:bodyPr/>
                    <a:lstStyle/>
                    <a:p>
                      <a:endParaRPr lang="en-US" sz="2400"/>
                    </a:p>
                  </a:txBody>
                  <a:tcPr marL="68580" marR="68580" marT="60960" marB="60960"/>
                </a:tc>
                <a:tc>
                  <a:txBody>
                    <a:bodyPr/>
                    <a:lstStyle/>
                    <a:p>
                      <a:endParaRPr lang="en-US" sz="2400"/>
                    </a:p>
                  </a:txBody>
                  <a:tcPr marL="68580" marR="68580" marT="60960" marB="60960"/>
                </a:tc>
              </a:tr>
              <a:tr h="917267">
                <a:tc>
                  <a:txBody>
                    <a:bodyPr/>
                    <a:lstStyle/>
                    <a:p>
                      <a:endParaRPr lang="en-US" sz="2400" dirty="0"/>
                    </a:p>
                  </a:txBody>
                  <a:tcPr marL="68580" marR="68580" marT="60960" marB="60960"/>
                </a:tc>
                <a:tc>
                  <a:txBody>
                    <a:bodyPr/>
                    <a:lstStyle/>
                    <a:p>
                      <a:endParaRPr lang="en-US" sz="2400" dirty="0"/>
                    </a:p>
                  </a:txBody>
                  <a:tcPr marL="68580" marR="68580" marT="60960" marB="60960"/>
                </a:tc>
                <a:tc>
                  <a:txBody>
                    <a:bodyPr/>
                    <a:lstStyle/>
                    <a:p>
                      <a:endParaRPr lang="en-US" sz="2400" dirty="0"/>
                    </a:p>
                  </a:txBody>
                  <a:tcPr marL="68580" marR="68580" marT="60960" marB="60960"/>
                </a:tc>
                <a:tc>
                  <a:txBody>
                    <a:bodyPr/>
                    <a:lstStyle/>
                    <a:p>
                      <a:endParaRPr lang="en-US" sz="2400" dirty="0"/>
                    </a:p>
                  </a:txBody>
                  <a:tcPr marL="68580" marR="68580" marT="60960" marB="60960"/>
                </a:tc>
              </a:tr>
              <a:tr h="917267">
                <a:tc>
                  <a:txBody>
                    <a:bodyPr/>
                    <a:lstStyle/>
                    <a:p>
                      <a:endParaRPr lang="en-US" sz="2400"/>
                    </a:p>
                  </a:txBody>
                  <a:tcPr marL="68580" marR="68580" marT="60960" marB="60960"/>
                </a:tc>
                <a:tc>
                  <a:txBody>
                    <a:bodyPr/>
                    <a:lstStyle/>
                    <a:p>
                      <a:endParaRPr lang="en-US" sz="2400" dirty="0"/>
                    </a:p>
                  </a:txBody>
                  <a:tcPr marL="68580" marR="68580" marT="60960" marB="60960"/>
                </a:tc>
                <a:tc>
                  <a:txBody>
                    <a:bodyPr/>
                    <a:lstStyle/>
                    <a:p>
                      <a:endParaRPr lang="en-US" sz="2400"/>
                    </a:p>
                  </a:txBody>
                  <a:tcPr marL="68580" marR="68580" marT="60960" marB="60960"/>
                </a:tc>
                <a:tc>
                  <a:txBody>
                    <a:bodyPr/>
                    <a:lstStyle/>
                    <a:p>
                      <a:endParaRPr lang="en-US" sz="2400" dirty="0"/>
                    </a:p>
                  </a:txBody>
                  <a:tcPr marL="68580" marR="68580" marT="60960" marB="60960"/>
                </a:tc>
              </a:tr>
              <a:tr h="917267">
                <a:tc>
                  <a:txBody>
                    <a:bodyPr/>
                    <a:lstStyle/>
                    <a:p>
                      <a:endParaRPr lang="en-US" sz="2400"/>
                    </a:p>
                  </a:txBody>
                  <a:tcPr marL="68580" marR="68580" marT="60960" marB="60960"/>
                </a:tc>
                <a:tc>
                  <a:txBody>
                    <a:bodyPr/>
                    <a:lstStyle/>
                    <a:p>
                      <a:endParaRPr lang="en-US" sz="2400"/>
                    </a:p>
                  </a:txBody>
                  <a:tcPr marL="68580" marR="68580" marT="60960" marB="60960"/>
                </a:tc>
                <a:tc>
                  <a:txBody>
                    <a:bodyPr/>
                    <a:lstStyle/>
                    <a:p>
                      <a:endParaRPr lang="en-US" sz="2400" dirty="0"/>
                    </a:p>
                  </a:txBody>
                  <a:tcPr marL="68580" marR="68580" marT="60960" marB="60960"/>
                </a:tc>
                <a:tc>
                  <a:txBody>
                    <a:bodyPr/>
                    <a:lstStyle/>
                    <a:p>
                      <a:endParaRPr lang="en-US" sz="2400" dirty="0"/>
                    </a:p>
                  </a:txBody>
                  <a:tcPr marL="68580" marR="68580" marT="60960" marB="60960"/>
                </a:tc>
              </a:tr>
            </a:tbl>
          </a:graphicData>
        </a:graphic>
      </p:graphicFrame>
      <p:cxnSp>
        <p:nvCxnSpPr>
          <p:cNvPr id="8" name="Straight Arrow Connector 7"/>
          <p:cNvCxnSpPr/>
          <p:nvPr/>
        </p:nvCxnSpPr>
        <p:spPr>
          <a:xfrm>
            <a:off x="793817" y="3205063"/>
            <a:ext cx="567011" cy="486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8345" y="2507436"/>
            <a:ext cx="1162483" cy="738664"/>
          </a:xfrm>
          <a:prstGeom prst="rect">
            <a:avLst/>
          </a:prstGeom>
          <a:noFill/>
        </p:spPr>
        <p:txBody>
          <a:bodyPr wrap="square" rtlCol="0">
            <a:spAutoFit/>
          </a:bodyPr>
          <a:lstStyle/>
          <a:p>
            <a:r>
              <a:rPr lang="en-US" sz="1400" b="1" dirty="0" smtClean="0">
                <a:solidFill>
                  <a:schemeClr val="accent1">
                    <a:lumMod val="75000"/>
                  </a:schemeClr>
                </a:solidFill>
              </a:rPr>
              <a:t>Step 1:</a:t>
            </a:r>
          </a:p>
          <a:p>
            <a:r>
              <a:rPr lang="en-US" sz="1400" dirty="0" smtClean="0"/>
              <a:t>Date of observation</a:t>
            </a:r>
            <a:endParaRPr lang="en-US" sz="1400" dirty="0"/>
          </a:p>
        </p:txBody>
      </p:sp>
      <p:cxnSp>
        <p:nvCxnSpPr>
          <p:cNvPr id="11" name="Straight Arrow Connector 10"/>
          <p:cNvCxnSpPr/>
          <p:nvPr/>
        </p:nvCxnSpPr>
        <p:spPr>
          <a:xfrm rot="5400000" flipH="1" flipV="1">
            <a:off x="-29876" y="4270650"/>
            <a:ext cx="3609242" cy="1961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2065" y="7167231"/>
            <a:ext cx="1811866" cy="1200329"/>
          </a:xfrm>
          <a:prstGeom prst="rect">
            <a:avLst/>
          </a:prstGeom>
          <a:noFill/>
        </p:spPr>
        <p:txBody>
          <a:bodyPr wrap="square" rtlCol="0">
            <a:spAutoFit/>
          </a:bodyPr>
          <a:lstStyle/>
          <a:p>
            <a:r>
              <a:rPr lang="en-US" sz="1200" b="1" dirty="0" smtClean="0">
                <a:solidFill>
                  <a:srgbClr val="215D77"/>
                </a:solidFill>
              </a:rPr>
              <a:t>Step 2:</a:t>
            </a:r>
          </a:p>
          <a:p>
            <a:r>
              <a:rPr lang="en-US" sz="1200" dirty="0" smtClean="0"/>
              <a:t>In seconds, record time the request is given for a specific action. (For example: Pick up your book.)</a:t>
            </a:r>
            <a:endParaRPr lang="en-US" sz="1200" dirty="0"/>
          </a:p>
        </p:txBody>
      </p:sp>
      <p:cxnSp>
        <p:nvCxnSpPr>
          <p:cNvPr id="17" name="Straight Arrow Connector 16"/>
          <p:cNvCxnSpPr/>
          <p:nvPr/>
        </p:nvCxnSpPr>
        <p:spPr>
          <a:xfrm rot="5400000" flipH="1" flipV="1">
            <a:off x="1419569" y="4990383"/>
            <a:ext cx="3970182" cy="848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85581" y="7260778"/>
            <a:ext cx="1778690" cy="1384995"/>
          </a:xfrm>
          <a:prstGeom prst="rect">
            <a:avLst/>
          </a:prstGeom>
          <a:noFill/>
        </p:spPr>
        <p:txBody>
          <a:bodyPr wrap="square" rtlCol="0">
            <a:spAutoFit/>
          </a:bodyPr>
          <a:lstStyle/>
          <a:p>
            <a:r>
              <a:rPr lang="en-US" sz="1200" b="1" dirty="0" smtClean="0">
                <a:solidFill>
                  <a:srgbClr val="215D77"/>
                </a:solidFill>
              </a:rPr>
              <a:t>Step 3: </a:t>
            </a:r>
          </a:p>
          <a:p>
            <a:r>
              <a:rPr lang="en-US" sz="1200" dirty="0" smtClean="0"/>
              <a:t>In seconds, record the time your child responds to the request. (For example, when he picks up the book.)</a:t>
            </a:r>
            <a:endParaRPr lang="en-US" sz="1200" dirty="0"/>
          </a:p>
        </p:txBody>
      </p:sp>
      <p:cxnSp>
        <p:nvCxnSpPr>
          <p:cNvPr id="25" name="Straight Arrow Connector 24"/>
          <p:cNvCxnSpPr/>
          <p:nvPr/>
        </p:nvCxnSpPr>
        <p:spPr>
          <a:xfrm rot="5400000" flipH="1" flipV="1">
            <a:off x="3118432" y="5188392"/>
            <a:ext cx="3952910" cy="470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964271" y="7226573"/>
            <a:ext cx="2479392" cy="1200329"/>
          </a:xfrm>
          <a:prstGeom prst="rect">
            <a:avLst/>
          </a:prstGeom>
          <a:noFill/>
        </p:spPr>
        <p:txBody>
          <a:bodyPr wrap="square" rtlCol="0">
            <a:spAutoFit/>
          </a:bodyPr>
          <a:lstStyle/>
          <a:p>
            <a:r>
              <a:rPr lang="en-US" sz="1200" b="1" dirty="0" smtClean="0">
                <a:solidFill>
                  <a:srgbClr val="215D77"/>
                </a:solidFill>
              </a:rPr>
              <a:t>Step 4:</a:t>
            </a:r>
          </a:p>
          <a:p>
            <a:r>
              <a:rPr lang="en-US" sz="1200" dirty="0" smtClean="0"/>
              <a:t>Now calculate the time that passed by subtracting the response time from the request time. This is your response latency.</a:t>
            </a:r>
            <a:endParaRPr lang="en-US" sz="1200" dirty="0"/>
          </a:p>
        </p:txBody>
      </p:sp>
      <p:sp>
        <p:nvSpPr>
          <p:cNvPr id="32" name="Slide Number Placeholder 31"/>
          <p:cNvSpPr>
            <a:spLocks noGrp="1"/>
          </p:cNvSpPr>
          <p:nvPr>
            <p:ph type="sldNum" sz="quarter" idx="12"/>
          </p:nvPr>
        </p:nvSpPr>
        <p:spPr/>
        <p:txBody>
          <a:bodyPr/>
          <a:lstStyle/>
          <a:p>
            <a:fld id="{1B7954FA-9BDE-9642-A3E0-507C1BB243C8}"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1B7954FA-9BDE-9642-A3E0-507C1BB243C8}" type="slidenum">
              <a:rPr lang="en-US" smtClean="0"/>
              <a:pPr/>
              <a:t>7</a:t>
            </a:fld>
            <a:endParaRPr lang="en-US"/>
          </a:p>
        </p:txBody>
      </p:sp>
      <p:sp>
        <p:nvSpPr>
          <p:cNvPr id="6" name="Title 1"/>
          <p:cNvSpPr txBox="1">
            <a:spLocks/>
          </p:cNvSpPr>
          <p:nvPr/>
        </p:nvSpPr>
        <p:spPr>
          <a:xfrm>
            <a:off x="462758" y="194237"/>
            <a:ext cx="6031707" cy="1782608"/>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smtClean="0">
                <a:ln>
                  <a:noFill/>
                </a:ln>
                <a:solidFill>
                  <a:schemeClr val="accent1"/>
                </a:solidFill>
                <a:effectLst/>
                <a:uLnTx/>
                <a:uFillTx/>
                <a:latin typeface="Big Caslon"/>
                <a:ea typeface="+mj-ea"/>
                <a:cs typeface="Big Caslon"/>
              </a:rPr>
              <a:t>Latency Recording:</a:t>
            </a:r>
            <a:br>
              <a:rPr kumimoji="0" lang="en-US" sz="4600" b="0" i="0" u="none" strike="noStrike" kern="1200" cap="none" spc="0" normalizeH="0" baseline="0" noProof="0" dirty="0" smtClean="0">
                <a:ln>
                  <a:noFill/>
                </a:ln>
                <a:solidFill>
                  <a:schemeClr val="accent1"/>
                </a:solidFill>
                <a:effectLst/>
                <a:uLnTx/>
                <a:uFillTx/>
                <a:latin typeface="Big Caslon"/>
                <a:ea typeface="+mj-ea"/>
                <a:cs typeface="Big Caslon"/>
              </a:rPr>
            </a:br>
            <a:r>
              <a:rPr kumimoji="0" lang="en-US" sz="3600" b="0" i="0" u="none" strike="noStrike" kern="1200" cap="none" spc="0" normalizeH="0" baseline="0" noProof="0" dirty="0" smtClean="0">
                <a:ln>
                  <a:noFill/>
                </a:ln>
                <a:solidFill>
                  <a:schemeClr val="accent1"/>
                </a:solidFill>
                <a:effectLst/>
                <a:uLnTx/>
                <a:uFillTx/>
                <a:latin typeface="Apple Chancery"/>
                <a:ea typeface="+mj-ea"/>
                <a:cs typeface="Apple Chancery"/>
              </a:rPr>
              <a:t>What It Looks Like</a:t>
            </a:r>
            <a:endParaRPr kumimoji="0" lang="en-US" sz="4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7" name="Footer Placeholder 3"/>
          <p:cNvSpPr txBox="1">
            <a:spLocks/>
          </p:cNvSpPr>
          <p:nvPr/>
        </p:nvSpPr>
        <p:spPr>
          <a:xfrm>
            <a:off x="350745" y="8519960"/>
            <a:ext cx="3630706" cy="486833"/>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bg1"/>
                </a:solidFill>
                <a:effectLst/>
                <a:uLnTx/>
                <a:uFillTx/>
                <a:latin typeface="+mn-lt"/>
                <a:ea typeface="+mn-ea"/>
                <a:cs typeface="+mn-cs"/>
              </a:rPr>
              <a:t>Copyright 2011 J.Wyse</a:t>
            </a:r>
            <a:endParaRPr kumimoji="0" lang="en-US" sz="1200" b="0" i="0" u="none" strike="noStrike" kern="1200" cap="none" spc="0" normalizeH="0" baseline="0" noProof="0">
              <a:ln>
                <a:noFill/>
              </a:ln>
              <a:solidFill>
                <a:schemeClr val="bg1"/>
              </a:solidFill>
              <a:effectLst/>
              <a:uLnTx/>
              <a:uFillTx/>
              <a:latin typeface="+mn-lt"/>
              <a:ea typeface="+mn-ea"/>
              <a:cs typeface="+mn-cs"/>
            </a:endParaRPr>
          </a:p>
        </p:txBody>
      </p:sp>
      <p:graphicFrame>
        <p:nvGraphicFramePr>
          <p:cNvPr id="8" name="Content Placeholder 5"/>
          <p:cNvGraphicFramePr>
            <a:graphicFrameLocks/>
          </p:cNvGraphicFramePr>
          <p:nvPr/>
        </p:nvGraphicFramePr>
        <p:xfrm>
          <a:off x="1057202" y="2320331"/>
          <a:ext cx="4825364" cy="4888268"/>
        </p:xfrm>
        <a:graphic>
          <a:graphicData uri="http://schemas.openxmlformats.org/drawingml/2006/table">
            <a:tbl>
              <a:tblPr firstRow="1" bandRow="1">
                <a:tableStyleId>{5940675A-B579-460E-94D1-54222C63F5DA}</a:tableStyleId>
              </a:tblPr>
              <a:tblGrid>
                <a:gridCol w="1206341"/>
                <a:gridCol w="1206341"/>
                <a:gridCol w="1206341"/>
                <a:gridCol w="1206341"/>
              </a:tblGrid>
              <a:tr h="1219200">
                <a:tc>
                  <a:txBody>
                    <a:bodyPr/>
                    <a:lstStyle/>
                    <a:p>
                      <a:r>
                        <a:rPr lang="en-US" sz="1800" dirty="0" smtClean="0"/>
                        <a:t> Date</a:t>
                      </a:r>
                      <a:endParaRPr lang="en-US" sz="1800" dirty="0"/>
                    </a:p>
                  </a:txBody>
                  <a:tcPr marL="68580" marR="68580" marT="60960" marB="60960"/>
                </a:tc>
                <a:tc>
                  <a:txBody>
                    <a:bodyPr/>
                    <a:lstStyle/>
                    <a:p>
                      <a:r>
                        <a:rPr lang="en-US" sz="1800" dirty="0" smtClean="0"/>
                        <a:t>Time</a:t>
                      </a:r>
                      <a:r>
                        <a:rPr lang="en-US" sz="1800" baseline="0" dirty="0" smtClean="0"/>
                        <a:t> Request</a:t>
                      </a:r>
                      <a:endParaRPr lang="en-US" sz="1800" dirty="0"/>
                    </a:p>
                  </a:txBody>
                  <a:tcPr marL="68580" marR="68580" marT="60960" marB="60960"/>
                </a:tc>
                <a:tc>
                  <a:txBody>
                    <a:bodyPr/>
                    <a:lstStyle/>
                    <a:p>
                      <a:r>
                        <a:rPr lang="en-US" sz="1800" dirty="0" smtClean="0"/>
                        <a:t>Time</a:t>
                      </a:r>
                    </a:p>
                    <a:p>
                      <a:r>
                        <a:rPr lang="en-US" sz="1800" dirty="0" smtClean="0"/>
                        <a:t>Response</a:t>
                      </a:r>
                      <a:endParaRPr lang="en-US" sz="1800" dirty="0"/>
                    </a:p>
                  </a:txBody>
                  <a:tcPr marL="68580" marR="68580" marT="60960" marB="60960"/>
                </a:tc>
                <a:tc>
                  <a:txBody>
                    <a:bodyPr/>
                    <a:lstStyle/>
                    <a:p>
                      <a:r>
                        <a:rPr lang="en-US" sz="1800" dirty="0" smtClean="0"/>
                        <a:t>Latency</a:t>
                      </a:r>
                      <a:endParaRPr lang="en-US" sz="1800" dirty="0"/>
                    </a:p>
                  </a:txBody>
                  <a:tcPr marL="68580" marR="68580" marT="60960" marB="60960"/>
                </a:tc>
              </a:tr>
              <a:tr h="917267">
                <a:tc>
                  <a:txBody>
                    <a:bodyPr/>
                    <a:lstStyle/>
                    <a:p>
                      <a:pPr algn="ctr"/>
                      <a:r>
                        <a:rPr lang="en-US" sz="1600" dirty="0" smtClean="0">
                          <a:solidFill>
                            <a:schemeClr val="tx2">
                              <a:lumMod val="75000"/>
                              <a:lumOff val="25000"/>
                            </a:schemeClr>
                          </a:solidFill>
                        </a:rPr>
                        <a:t>Dec.</a:t>
                      </a:r>
                      <a:r>
                        <a:rPr lang="en-US" sz="1600" baseline="0" dirty="0" smtClean="0">
                          <a:solidFill>
                            <a:schemeClr val="tx2">
                              <a:lumMod val="75000"/>
                              <a:lumOff val="25000"/>
                            </a:schemeClr>
                          </a:solidFill>
                        </a:rPr>
                        <a:t> 5</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7:30</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7:55</a:t>
                      </a:r>
                      <a:endParaRPr lang="en-US" sz="1600" dirty="0">
                        <a:solidFill>
                          <a:schemeClr val="tx2">
                            <a:lumMod val="75000"/>
                            <a:lumOff val="25000"/>
                          </a:schemeClr>
                        </a:solidFill>
                      </a:endParaRPr>
                    </a:p>
                  </a:txBody>
                  <a:tcPr marL="68580" marR="68580" marT="60960" marB="60960"/>
                </a:tc>
                <a:tc>
                  <a:txBody>
                    <a:bodyPr/>
                    <a:lstStyle/>
                    <a:p>
                      <a:pPr algn="ctr"/>
                      <a:r>
                        <a:rPr lang="en-US" sz="1200" dirty="0" smtClean="0">
                          <a:solidFill>
                            <a:schemeClr val="tx2">
                              <a:lumMod val="75000"/>
                              <a:lumOff val="25000"/>
                            </a:schemeClr>
                          </a:solidFill>
                        </a:rPr>
                        <a:t>25</a:t>
                      </a:r>
                      <a:r>
                        <a:rPr lang="en-US" sz="1200" baseline="0" dirty="0" smtClean="0">
                          <a:solidFill>
                            <a:schemeClr val="tx2">
                              <a:lumMod val="75000"/>
                              <a:lumOff val="25000"/>
                            </a:schemeClr>
                          </a:solidFill>
                        </a:rPr>
                        <a:t> minutes</a:t>
                      </a:r>
                    </a:p>
                    <a:p>
                      <a:pPr algn="ctr"/>
                      <a:r>
                        <a:rPr lang="en-US" sz="1200" baseline="0" dirty="0" smtClean="0">
                          <a:solidFill>
                            <a:schemeClr val="tx2">
                              <a:lumMod val="75000"/>
                              <a:lumOff val="25000"/>
                            </a:schemeClr>
                          </a:solidFill>
                        </a:rPr>
                        <a:t>(1500 seconds)</a:t>
                      </a:r>
                    </a:p>
                  </a:txBody>
                  <a:tcPr marL="68580" marR="68580" marT="60960" marB="60960"/>
                </a:tc>
              </a:tr>
              <a:tr h="917267">
                <a:tc>
                  <a:txBody>
                    <a:bodyPr/>
                    <a:lstStyle/>
                    <a:p>
                      <a:pPr algn="ctr"/>
                      <a:r>
                        <a:rPr lang="en-US" sz="1600" dirty="0" smtClean="0">
                          <a:solidFill>
                            <a:schemeClr val="tx2">
                              <a:lumMod val="75000"/>
                              <a:lumOff val="25000"/>
                            </a:schemeClr>
                          </a:solidFill>
                        </a:rPr>
                        <a:t>Dec.</a:t>
                      </a:r>
                      <a:r>
                        <a:rPr lang="en-US" sz="1600" baseline="0" dirty="0" smtClean="0">
                          <a:solidFill>
                            <a:schemeClr val="tx2">
                              <a:lumMod val="75000"/>
                              <a:lumOff val="25000"/>
                            </a:schemeClr>
                          </a:solidFill>
                        </a:rPr>
                        <a:t> 7</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7:15</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7:34</a:t>
                      </a:r>
                      <a:endParaRPr lang="en-US" sz="1600" dirty="0">
                        <a:solidFill>
                          <a:schemeClr val="tx2">
                            <a:lumMod val="75000"/>
                            <a:lumOff val="25000"/>
                          </a:schemeClr>
                        </a:solidFill>
                      </a:endParaRPr>
                    </a:p>
                  </a:txBody>
                  <a:tcPr marL="68580" marR="68580" marT="60960" marB="60960"/>
                </a:tc>
                <a:tc>
                  <a:txBody>
                    <a:bodyPr/>
                    <a:lstStyle/>
                    <a:p>
                      <a:pPr algn="ctr"/>
                      <a:r>
                        <a:rPr lang="en-US" sz="1200" dirty="0" smtClean="0">
                          <a:solidFill>
                            <a:schemeClr val="tx2">
                              <a:lumMod val="75000"/>
                              <a:lumOff val="25000"/>
                            </a:schemeClr>
                          </a:solidFill>
                        </a:rPr>
                        <a:t>19 minutes</a:t>
                      </a:r>
                    </a:p>
                    <a:p>
                      <a:pPr algn="ctr"/>
                      <a:r>
                        <a:rPr lang="en-US" sz="1200" dirty="0" smtClean="0">
                          <a:solidFill>
                            <a:schemeClr val="tx2">
                              <a:lumMod val="75000"/>
                              <a:lumOff val="25000"/>
                            </a:schemeClr>
                          </a:solidFill>
                        </a:rPr>
                        <a:t>(1140 seconds)</a:t>
                      </a:r>
                      <a:endParaRPr lang="en-US" sz="1200" dirty="0">
                        <a:solidFill>
                          <a:schemeClr val="tx2">
                            <a:lumMod val="75000"/>
                            <a:lumOff val="25000"/>
                          </a:schemeClr>
                        </a:solidFill>
                      </a:endParaRPr>
                    </a:p>
                  </a:txBody>
                  <a:tcPr marL="68580" marR="68580" marT="60960" marB="60960"/>
                </a:tc>
              </a:tr>
              <a:tr h="917267">
                <a:tc>
                  <a:txBody>
                    <a:bodyPr/>
                    <a:lstStyle/>
                    <a:p>
                      <a:pPr algn="ctr"/>
                      <a:r>
                        <a:rPr lang="en-US" sz="1600" dirty="0" smtClean="0">
                          <a:solidFill>
                            <a:schemeClr val="tx2">
                              <a:lumMod val="75000"/>
                              <a:lumOff val="25000"/>
                            </a:schemeClr>
                          </a:solidFill>
                        </a:rPr>
                        <a:t>Dec. 8</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7:30</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7:35</a:t>
                      </a:r>
                      <a:endParaRPr lang="en-US" sz="1600" dirty="0">
                        <a:solidFill>
                          <a:schemeClr val="tx2">
                            <a:lumMod val="75000"/>
                            <a:lumOff val="25000"/>
                          </a:schemeClr>
                        </a:solidFill>
                      </a:endParaRPr>
                    </a:p>
                  </a:txBody>
                  <a:tcPr marL="68580" marR="68580" marT="60960" marB="60960"/>
                </a:tc>
                <a:tc>
                  <a:txBody>
                    <a:bodyPr/>
                    <a:lstStyle/>
                    <a:p>
                      <a:pPr algn="ctr"/>
                      <a:r>
                        <a:rPr lang="en-US" sz="1200" dirty="0" smtClean="0">
                          <a:solidFill>
                            <a:schemeClr val="tx2">
                              <a:lumMod val="75000"/>
                              <a:lumOff val="25000"/>
                            </a:schemeClr>
                          </a:solidFill>
                        </a:rPr>
                        <a:t>5 minutes</a:t>
                      </a:r>
                    </a:p>
                    <a:p>
                      <a:pPr algn="ctr"/>
                      <a:r>
                        <a:rPr lang="en-US" sz="1200" dirty="0" smtClean="0">
                          <a:solidFill>
                            <a:schemeClr val="tx2">
                              <a:lumMod val="75000"/>
                              <a:lumOff val="25000"/>
                            </a:schemeClr>
                          </a:solidFill>
                        </a:rPr>
                        <a:t>(300 seconds)</a:t>
                      </a:r>
                      <a:endParaRPr lang="en-US" sz="1200" dirty="0">
                        <a:solidFill>
                          <a:schemeClr val="tx2">
                            <a:lumMod val="75000"/>
                            <a:lumOff val="25000"/>
                          </a:schemeClr>
                        </a:solidFill>
                      </a:endParaRPr>
                    </a:p>
                  </a:txBody>
                  <a:tcPr marL="68580" marR="68580" marT="60960" marB="60960"/>
                </a:tc>
              </a:tr>
              <a:tr h="917267">
                <a:tc>
                  <a:txBody>
                    <a:bodyPr/>
                    <a:lstStyle/>
                    <a:p>
                      <a:pPr algn="ctr"/>
                      <a:r>
                        <a:rPr lang="en-US" sz="1600" dirty="0" smtClean="0">
                          <a:solidFill>
                            <a:schemeClr val="tx2">
                              <a:lumMod val="75000"/>
                              <a:lumOff val="25000"/>
                            </a:schemeClr>
                          </a:solidFill>
                        </a:rPr>
                        <a:t>Dec.</a:t>
                      </a:r>
                      <a:r>
                        <a:rPr lang="en-US" sz="1600" baseline="0" dirty="0" smtClean="0">
                          <a:solidFill>
                            <a:schemeClr val="tx2">
                              <a:lumMod val="75000"/>
                              <a:lumOff val="25000"/>
                            </a:schemeClr>
                          </a:solidFill>
                        </a:rPr>
                        <a:t> 12</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7:30</a:t>
                      </a:r>
                      <a:endParaRPr lang="en-US" sz="1600" dirty="0">
                        <a:solidFill>
                          <a:schemeClr val="tx2">
                            <a:lumMod val="75000"/>
                            <a:lumOff val="25000"/>
                          </a:schemeClr>
                        </a:solidFill>
                      </a:endParaRPr>
                    </a:p>
                  </a:txBody>
                  <a:tcPr marL="68580" marR="68580" marT="60960" marB="60960"/>
                </a:tc>
                <a:tc>
                  <a:txBody>
                    <a:bodyPr/>
                    <a:lstStyle/>
                    <a:p>
                      <a:pPr algn="ctr"/>
                      <a:r>
                        <a:rPr lang="en-US" sz="1600" dirty="0" smtClean="0">
                          <a:solidFill>
                            <a:schemeClr val="tx2">
                              <a:lumMod val="75000"/>
                              <a:lumOff val="25000"/>
                            </a:schemeClr>
                          </a:solidFill>
                        </a:rPr>
                        <a:t>7:32</a:t>
                      </a:r>
                      <a:endParaRPr lang="en-US" sz="1600" dirty="0">
                        <a:solidFill>
                          <a:schemeClr val="tx2">
                            <a:lumMod val="75000"/>
                            <a:lumOff val="25000"/>
                          </a:schemeClr>
                        </a:solidFill>
                      </a:endParaRPr>
                    </a:p>
                  </a:txBody>
                  <a:tcPr marL="68580" marR="68580" marT="60960" marB="60960"/>
                </a:tc>
                <a:tc>
                  <a:txBody>
                    <a:bodyPr/>
                    <a:lstStyle/>
                    <a:p>
                      <a:pPr algn="ctr"/>
                      <a:r>
                        <a:rPr lang="en-US" sz="1200" dirty="0" smtClean="0">
                          <a:solidFill>
                            <a:schemeClr val="tx2">
                              <a:lumMod val="75000"/>
                              <a:lumOff val="25000"/>
                            </a:schemeClr>
                          </a:solidFill>
                        </a:rPr>
                        <a:t>2 minutes</a:t>
                      </a:r>
                      <a:br>
                        <a:rPr lang="en-US" sz="1200" dirty="0" smtClean="0">
                          <a:solidFill>
                            <a:schemeClr val="tx2">
                              <a:lumMod val="75000"/>
                              <a:lumOff val="25000"/>
                            </a:schemeClr>
                          </a:solidFill>
                        </a:rPr>
                      </a:br>
                      <a:r>
                        <a:rPr lang="en-US" sz="1200" dirty="0" smtClean="0">
                          <a:solidFill>
                            <a:schemeClr val="tx2">
                              <a:lumMod val="75000"/>
                              <a:lumOff val="25000"/>
                            </a:schemeClr>
                          </a:solidFill>
                        </a:rPr>
                        <a:t>(120 seconds)</a:t>
                      </a:r>
                      <a:endParaRPr lang="en-US" sz="1200" dirty="0">
                        <a:solidFill>
                          <a:schemeClr val="tx2">
                            <a:lumMod val="75000"/>
                            <a:lumOff val="25000"/>
                          </a:schemeClr>
                        </a:solidFill>
                      </a:endParaRPr>
                    </a:p>
                  </a:txBody>
                  <a:tcPr marL="68580" marR="68580" marT="60960" marB="60960"/>
                </a:tc>
              </a:tr>
            </a:tbl>
          </a:graphicData>
        </a:graphic>
      </p:graphicFrame>
      <p:sp>
        <p:nvSpPr>
          <p:cNvPr id="17" name="Slide Number Placeholder 31"/>
          <p:cNvSpPr txBox="1">
            <a:spLocks/>
          </p:cNvSpPr>
          <p:nvPr/>
        </p:nvSpPr>
        <p:spPr>
          <a:xfrm>
            <a:off x="6075830" y="8519960"/>
            <a:ext cx="742950" cy="486833"/>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B7954FA-9BDE-9642-A3E0-507C1BB243C8}" type="slidenum">
              <a:rPr kumimoji="0" lang="en-US" sz="3600" b="0" i="0" u="none" strike="noStrike" kern="1200" cap="none" spc="0" normalizeH="0" baseline="0" noProof="0" smtClean="0">
                <a:ln>
                  <a:noFill/>
                </a:ln>
                <a:solidFill>
                  <a:schemeClr val="bg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3600" b="0" i="0" u="none" strike="noStrike" kern="1200" cap="none" spc="0" normalizeH="0" baseline="0" noProof="0">
              <a:ln>
                <a:noFill/>
              </a:ln>
              <a:solidFill>
                <a:schemeClr val="bg1"/>
              </a:solidFill>
              <a:effectLst/>
              <a:uLnTx/>
              <a:uFillTx/>
              <a:latin typeface="+mn-lt"/>
              <a:ea typeface="+mn-ea"/>
              <a:cs typeface="+mn-cs"/>
            </a:endParaRPr>
          </a:p>
        </p:txBody>
      </p:sp>
      <p:sp>
        <p:nvSpPr>
          <p:cNvPr id="18" name="TextBox 17"/>
          <p:cNvSpPr txBox="1"/>
          <p:nvPr/>
        </p:nvSpPr>
        <p:spPr>
          <a:xfrm>
            <a:off x="818351" y="7518400"/>
            <a:ext cx="6031707" cy="830997"/>
          </a:xfrm>
          <a:prstGeom prst="rect">
            <a:avLst/>
          </a:prstGeom>
          <a:noFill/>
        </p:spPr>
        <p:txBody>
          <a:bodyPr wrap="square" rtlCol="0">
            <a:spAutoFit/>
          </a:bodyPr>
          <a:lstStyle/>
          <a:p>
            <a:r>
              <a:rPr lang="en-US" sz="1600" dirty="0" smtClean="0"/>
              <a:t>Allowing your child record their own times with you or on their own will help to encourage them to improve their response time!</a:t>
            </a:r>
            <a:endParaRPr lang="en-US" sz="1600" dirty="0"/>
          </a:p>
        </p:txBody>
      </p:sp>
      <p:sp>
        <p:nvSpPr>
          <p:cNvPr id="20" name="5-Point Star 19"/>
          <p:cNvSpPr/>
          <p:nvPr/>
        </p:nvSpPr>
        <p:spPr>
          <a:xfrm>
            <a:off x="317113" y="7735985"/>
            <a:ext cx="439789" cy="37761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669956_73191037.jpg"/>
          <p:cNvPicPr>
            <a:picLocks noChangeAspect="1"/>
          </p:cNvPicPr>
          <p:nvPr/>
        </p:nvPicPr>
        <p:blipFill>
          <a:blip r:embed="rId2"/>
          <a:stretch>
            <a:fillRect/>
          </a:stretch>
        </p:blipFill>
        <p:spPr>
          <a:xfrm>
            <a:off x="3829051" y="367657"/>
            <a:ext cx="2242724" cy="2912543"/>
          </a:xfrm>
          <a:prstGeom prst="rect">
            <a:avLst/>
          </a:prstGeom>
        </p:spPr>
      </p:pic>
      <p:sp>
        <p:nvSpPr>
          <p:cNvPr id="2" name="Title 1"/>
          <p:cNvSpPr>
            <a:spLocks noGrp="1"/>
          </p:cNvSpPr>
          <p:nvPr>
            <p:ph type="title"/>
          </p:nvPr>
        </p:nvSpPr>
        <p:spPr>
          <a:xfrm>
            <a:off x="418936" y="604720"/>
            <a:ext cx="3187862" cy="2550920"/>
          </a:xfrm>
        </p:spPr>
        <p:txBody>
          <a:bodyPr/>
          <a:lstStyle/>
          <a:p>
            <a:r>
              <a:rPr lang="en-US" dirty="0" smtClean="0">
                <a:solidFill>
                  <a:schemeClr val="tx2">
                    <a:lumMod val="90000"/>
                    <a:lumOff val="10000"/>
                  </a:schemeClr>
                </a:solidFill>
                <a:latin typeface="Big Caslon"/>
                <a:cs typeface="Big Caslon"/>
              </a:rPr>
              <a:t>Interval</a:t>
            </a:r>
            <a:br>
              <a:rPr lang="en-US" dirty="0" smtClean="0">
                <a:solidFill>
                  <a:schemeClr val="tx2">
                    <a:lumMod val="90000"/>
                    <a:lumOff val="10000"/>
                  </a:schemeClr>
                </a:solidFill>
                <a:latin typeface="Big Caslon"/>
                <a:cs typeface="Big Caslon"/>
              </a:rPr>
            </a:br>
            <a:r>
              <a:rPr lang="en-US" dirty="0" smtClean="0">
                <a:solidFill>
                  <a:schemeClr val="tx2">
                    <a:lumMod val="90000"/>
                    <a:lumOff val="10000"/>
                  </a:schemeClr>
                </a:solidFill>
                <a:latin typeface="Big Caslon"/>
                <a:cs typeface="Big Caslon"/>
              </a:rPr>
              <a:t>Recording:</a:t>
            </a:r>
            <a:r>
              <a:rPr lang="en-US" dirty="0" smtClean="0">
                <a:solidFill>
                  <a:schemeClr val="tx2">
                    <a:lumMod val="90000"/>
                    <a:lumOff val="10000"/>
                  </a:schemeClr>
                </a:solidFill>
              </a:rPr>
              <a:t/>
            </a:r>
            <a:br>
              <a:rPr lang="en-US" dirty="0" smtClean="0">
                <a:solidFill>
                  <a:schemeClr val="tx2">
                    <a:lumMod val="90000"/>
                    <a:lumOff val="10000"/>
                  </a:schemeClr>
                </a:solidFill>
              </a:rPr>
            </a:br>
            <a:r>
              <a:rPr lang="en-US" sz="3200" dirty="0" smtClean="0">
                <a:solidFill>
                  <a:schemeClr val="tx2">
                    <a:lumMod val="90000"/>
                    <a:lumOff val="10000"/>
                  </a:schemeClr>
                </a:solidFill>
                <a:latin typeface="Apple Chancery"/>
                <a:cs typeface="Apple Chancery"/>
              </a:rPr>
              <a:t>A Case Study</a:t>
            </a: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dirty="0"/>
          </a:p>
        </p:txBody>
      </p:sp>
      <p:sp>
        <p:nvSpPr>
          <p:cNvPr id="5" name="Rectangle 4"/>
          <p:cNvSpPr/>
          <p:nvPr/>
        </p:nvSpPr>
        <p:spPr>
          <a:xfrm>
            <a:off x="578352" y="3490740"/>
            <a:ext cx="5998978" cy="5078314"/>
          </a:xfrm>
          <a:prstGeom prst="rect">
            <a:avLst/>
          </a:prstGeom>
        </p:spPr>
        <p:txBody>
          <a:bodyPr wrap="square">
            <a:spAutoFit/>
          </a:bodyPr>
          <a:lstStyle/>
          <a:p>
            <a:r>
              <a:rPr lang="en-US" dirty="0" smtClean="0"/>
              <a:t>Monica is a kindergarten student</a:t>
            </a:r>
            <a:r>
              <a:rPr lang="en-US" baseline="0" dirty="0" smtClean="0"/>
              <a:t> who has spent the majority of her year expressing her anger through hitting. In school, Monica has hit her teachers and her classmates. Monica’s teacher, frustrated about this behavior, contacted her dad asking if she was engaging in the same behavior at home. First, the two discussed when they most often saw these behaviors.</a:t>
            </a:r>
            <a:r>
              <a:rPr lang="en-US" dirty="0" smtClean="0"/>
              <a:t>  They also</a:t>
            </a:r>
            <a:r>
              <a:rPr lang="en-US" baseline="0" dirty="0" smtClean="0"/>
              <a:t> discussed how it effects Monica and the people around her in either environment. Ms. </a:t>
            </a:r>
            <a:r>
              <a:rPr lang="en-US" baseline="0" dirty="0" err="1" smtClean="0"/>
              <a:t>Welton</a:t>
            </a:r>
            <a:r>
              <a:rPr lang="en-US" baseline="0" dirty="0" smtClean="0"/>
              <a:t> then gave Monica’s dad some time to discuss any other observations he had made. Ms. Welton suggested using interval recording to record and monitor Monica’s hitting at both home and school</a:t>
            </a:r>
            <a:r>
              <a:rPr lang="en-US" dirty="0" smtClean="0"/>
              <a:t>. This will help to understand how serious and frequent the hitting has become. Slightly embarrassed, but glad to have a new plan of action, Monica’s dad got off the phone with Ms. </a:t>
            </a:r>
            <a:r>
              <a:rPr lang="en-US" dirty="0" err="1" smtClean="0"/>
              <a:t>Welton</a:t>
            </a:r>
            <a:r>
              <a:rPr lang="en-US" dirty="0" smtClean="0"/>
              <a:t> with a plan he was ready to put into action.  </a:t>
            </a:r>
            <a:endParaRPr lang="en-US" dirty="0"/>
          </a:p>
        </p:txBody>
      </p:sp>
      <p:sp>
        <p:nvSpPr>
          <p:cNvPr id="7" name="Frame 6"/>
          <p:cNvSpPr/>
          <p:nvPr/>
        </p:nvSpPr>
        <p:spPr>
          <a:xfrm>
            <a:off x="3829051" y="131822"/>
            <a:ext cx="2242724" cy="32161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7"/>
          <p:cNvSpPr>
            <a:spLocks noGrp="1"/>
          </p:cNvSpPr>
          <p:nvPr>
            <p:ph type="sldNum" sz="quarter" idx="12"/>
          </p:nvPr>
        </p:nvSpPr>
        <p:spPr/>
        <p:txBody>
          <a:bodyPr/>
          <a:lstStyle/>
          <a:p>
            <a:fld id="{1B7954FA-9BDE-9642-A3E0-507C1BB243C8}"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ig Caslon"/>
                <a:cs typeface="Big Caslon"/>
              </a:rPr>
              <a:t>Interval Recording:</a:t>
            </a:r>
            <a:br>
              <a:rPr lang="en-US" dirty="0" smtClean="0">
                <a:latin typeface="Big Caslon"/>
                <a:cs typeface="Big Caslon"/>
              </a:rPr>
            </a:br>
            <a:r>
              <a:rPr lang="en-US" sz="3600" dirty="0" smtClean="0">
                <a:latin typeface="Apple Chancery"/>
                <a:cs typeface="Apple Chancery"/>
              </a:rPr>
              <a:t>What is it?</a:t>
            </a:r>
            <a:endParaRPr lang="en-US" dirty="0"/>
          </a:p>
        </p:txBody>
      </p:sp>
      <p:sp>
        <p:nvSpPr>
          <p:cNvPr id="3" name="Content Placeholder 2"/>
          <p:cNvSpPr>
            <a:spLocks noGrp="1"/>
          </p:cNvSpPr>
          <p:nvPr>
            <p:ph idx="1"/>
          </p:nvPr>
        </p:nvSpPr>
        <p:spPr>
          <a:xfrm>
            <a:off x="975261" y="2438398"/>
            <a:ext cx="5224463" cy="1608669"/>
          </a:xfrm>
        </p:spPr>
        <p:txBody>
          <a:bodyPr/>
          <a:lstStyle/>
          <a:p>
            <a:pPr algn="ctr">
              <a:buNone/>
            </a:pPr>
            <a:r>
              <a:rPr lang="en-US" dirty="0" smtClean="0"/>
              <a:t>A paper with boxes that you mark. The marks show how often a behavior happens </a:t>
            </a:r>
            <a:r>
              <a:rPr lang="en-US" baseline="-25000" dirty="0" smtClean="0"/>
              <a:t>(5)</a:t>
            </a:r>
          </a:p>
          <a:p>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Left Bracket 4"/>
          <p:cNvSpPr/>
          <p:nvPr/>
        </p:nvSpPr>
        <p:spPr>
          <a:xfrm>
            <a:off x="816497" y="1926043"/>
            <a:ext cx="158764" cy="248847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ket 5"/>
          <p:cNvSpPr/>
          <p:nvPr/>
        </p:nvSpPr>
        <p:spPr>
          <a:xfrm>
            <a:off x="6248464" y="2006674"/>
            <a:ext cx="195200" cy="240784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918553" y="4668632"/>
            <a:ext cx="5477327" cy="2585323"/>
          </a:xfrm>
          <a:prstGeom prst="rect">
            <a:avLst/>
          </a:prstGeom>
          <a:noFill/>
        </p:spPr>
        <p:txBody>
          <a:bodyPr wrap="square" rtlCol="0">
            <a:spAutoFit/>
          </a:bodyPr>
          <a:lstStyle/>
          <a:p>
            <a:r>
              <a:rPr lang="en-US" dirty="0" smtClean="0"/>
              <a:t>Interval Recording is used for behaviors that are </a:t>
            </a:r>
            <a:r>
              <a:rPr lang="en-US" baseline="0" dirty="0" smtClean="0"/>
              <a:t>occurring too often and too quickly to accurately record every instance.</a:t>
            </a:r>
          </a:p>
          <a:p>
            <a:endParaRPr lang="en-US" dirty="0" smtClean="0"/>
          </a:p>
          <a:p>
            <a:r>
              <a:rPr lang="en-US" baseline="0" dirty="0" smtClean="0"/>
              <a:t>When using interval recording, a period of time is divided up into short segments, typically between 5-30 seconds longs. When the time is done, the observer counts the number of intervals the behavior occurred in.</a:t>
            </a:r>
            <a:endParaRPr lang="en-US" dirty="0"/>
          </a:p>
        </p:txBody>
      </p:sp>
      <p:sp>
        <p:nvSpPr>
          <p:cNvPr id="9" name="Slide Number Placeholder 8"/>
          <p:cNvSpPr>
            <a:spLocks noGrp="1"/>
          </p:cNvSpPr>
          <p:nvPr>
            <p:ph type="sldNum" sz="quarter" idx="12"/>
          </p:nvPr>
        </p:nvSpPr>
        <p:spPr/>
        <p:txBody>
          <a:bodyPr/>
          <a:lstStyle/>
          <a:p>
            <a:fld id="{1B7954FA-9BDE-9642-A3E0-507C1BB243C8}"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480</TotalTime>
  <Words>1466</Words>
  <Application>Microsoft Office PowerPoint</Application>
  <PresentationFormat>On-screen Show (4:3)</PresentationFormat>
  <Paragraphs>282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Breeze</vt:lpstr>
      <vt:lpstr>Latency and Interval Recording</vt:lpstr>
      <vt:lpstr>Table of Contents</vt:lpstr>
      <vt:lpstr>Glossary of Terms</vt:lpstr>
      <vt:lpstr>Latency Recording: A Case Study</vt:lpstr>
      <vt:lpstr>Latency Recording: What is it?</vt:lpstr>
      <vt:lpstr>Latency Recording: What It Looks Like</vt:lpstr>
      <vt:lpstr>Slide 7</vt:lpstr>
      <vt:lpstr>Interval Recording: A Case Study</vt:lpstr>
      <vt:lpstr>Interval Recording: What is it?</vt:lpstr>
      <vt:lpstr>Interval Recording: What It Looks Like</vt:lpstr>
      <vt:lpstr>Slide 11</vt:lpstr>
      <vt:lpstr>Slide 12</vt:lpstr>
      <vt:lpstr>Frequently Asked Questions</vt:lpstr>
      <vt:lpstr>Discussion Questions</vt:lpstr>
      <vt:lpstr>References</vt:lpstr>
      <vt:lpstr>Slide 16</vt:lpstr>
      <vt:lpstr>Slide 17</vt:lpstr>
      <vt:lpstr>Slide 18</vt:lpstr>
      <vt:lpstr>Slide 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Latency and Interval Recording</dc:title>
  <dc:creator>Jennifer Wyse</dc:creator>
  <cp:lastModifiedBy>Caparelli</cp:lastModifiedBy>
  <cp:revision>12</cp:revision>
  <cp:lastPrinted>2011-04-05T01:14:12Z</cp:lastPrinted>
  <dcterms:created xsi:type="dcterms:W3CDTF">2011-04-16T15:11:05Z</dcterms:created>
  <dcterms:modified xsi:type="dcterms:W3CDTF">2011-08-08T18:08:32Z</dcterms:modified>
</cp:coreProperties>
</file>